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Lst>
  <p:notesMasterIdLst>
    <p:notesMasterId r:id="rId164"/>
  </p:notesMasterIdLst>
  <p:handoutMasterIdLst>
    <p:handoutMasterId r:id="rId165"/>
  </p:handoutMasterIdLst>
  <p:sldIdLst>
    <p:sldId id="433" r:id="rId2"/>
    <p:sldId id="554" r:id="rId3"/>
    <p:sldId id="380" r:id="rId4"/>
    <p:sldId id="350" r:id="rId5"/>
    <p:sldId id="381" r:id="rId6"/>
    <p:sldId id="434" r:id="rId7"/>
    <p:sldId id="435" r:id="rId8"/>
    <p:sldId id="436" r:id="rId9"/>
    <p:sldId id="437" r:id="rId10"/>
    <p:sldId id="438" r:id="rId11"/>
    <p:sldId id="439" r:id="rId12"/>
    <p:sldId id="440" r:id="rId13"/>
    <p:sldId id="441" r:id="rId14"/>
    <p:sldId id="442" r:id="rId15"/>
    <p:sldId id="443" r:id="rId16"/>
    <p:sldId id="444" r:id="rId17"/>
    <p:sldId id="445" r:id="rId18"/>
    <p:sldId id="446" r:id="rId19"/>
    <p:sldId id="447" r:id="rId20"/>
    <p:sldId id="448" r:id="rId21"/>
    <p:sldId id="449" r:id="rId22"/>
    <p:sldId id="450" r:id="rId23"/>
    <p:sldId id="451" r:id="rId24"/>
    <p:sldId id="452" r:id="rId25"/>
    <p:sldId id="453" r:id="rId26"/>
    <p:sldId id="454" r:id="rId27"/>
    <p:sldId id="455" r:id="rId28"/>
    <p:sldId id="456" r:id="rId29"/>
    <p:sldId id="457" r:id="rId30"/>
    <p:sldId id="458" r:id="rId31"/>
    <p:sldId id="459" r:id="rId32"/>
    <p:sldId id="460" r:id="rId33"/>
    <p:sldId id="462" r:id="rId34"/>
    <p:sldId id="461" r:id="rId35"/>
    <p:sldId id="463" r:id="rId36"/>
    <p:sldId id="464" r:id="rId37"/>
    <p:sldId id="465" r:id="rId38"/>
    <p:sldId id="466" r:id="rId39"/>
    <p:sldId id="467" r:id="rId40"/>
    <p:sldId id="468" r:id="rId41"/>
    <p:sldId id="469" r:id="rId42"/>
    <p:sldId id="471" r:id="rId43"/>
    <p:sldId id="472" r:id="rId44"/>
    <p:sldId id="474" r:id="rId45"/>
    <p:sldId id="473" r:id="rId46"/>
    <p:sldId id="475" r:id="rId47"/>
    <p:sldId id="476" r:id="rId48"/>
    <p:sldId id="391" r:id="rId49"/>
    <p:sldId id="478" r:id="rId50"/>
    <p:sldId id="382" r:id="rId51"/>
    <p:sldId id="383" r:id="rId52"/>
    <p:sldId id="384" r:id="rId53"/>
    <p:sldId id="410" r:id="rId54"/>
    <p:sldId id="411" r:id="rId55"/>
    <p:sldId id="418" r:id="rId56"/>
    <p:sldId id="412" r:id="rId57"/>
    <p:sldId id="479" r:id="rId58"/>
    <p:sldId id="419" r:id="rId59"/>
    <p:sldId id="420" r:id="rId60"/>
    <p:sldId id="421" r:id="rId61"/>
    <p:sldId id="422" r:id="rId62"/>
    <p:sldId id="392" r:id="rId63"/>
    <p:sldId id="393" r:id="rId64"/>
    <p:sldId id="396" r:id="rId65"/>
    <p:sldId id="480" r:id="rId66"/>
    <p:sldId id="477" r:id="rId67"/>
    <p:sldId id="481" r:id="rId68"/>
    <p:sldId id="483" r:id="rId69"/>
    <p:sldId id="484" r:id="rId70"/>
    <p:sldId id="485" r:id="rId71"/>
    <p:sldId id="486" r:id="rId72"/>
    <p:sldId id="487" r:id="rId73"/>
    <p:sldId id="488" r:id="rId74"/>
    <p:sldId id="489" r:id="rId75"/>
    <p:sldId id="490" r:id="rId76"/>
    <p:sldId id="491" r:id="rId77"/>
    <p:sldId id="492" r:id="rId78"/>
    <p:sldId id="493" r:id="rId79"/>
    <p:sldId id="494" r:id="rId80"/>
    <p:sldId id="495" r:id="rId81"/>
    <p:sldId id="496" r:id="rId82"/>
    <p:sldId id="497" r:id="rId83"/>
    <p:sldId id="498" r:id="rId84"/>
    <p:sldId id="499" r:id="rId85"/>
    <p:sldId id="500" r:id="rId86"/>
    <p:sldId id="501" r:id="rId87"/>
    <p:sldId id="502" r:id="rId88"/>
    <p:sldId id="503" r:id="rId89"/>
    <p:sldId id="504" r:id="rId90"/>
    <p:sldId id="505" r:id="rId91"/>
    <p:sldId id="506" r:id="rId92"/>
    <p:sldId id="507" r:id="rId93"/>
    <p:sldId id="508" r:id="rId94"/>
    <p:sldId id="509" r:id="rId95"/>
    <p:sldId id="511" r:id="rId96"/>
    <p:sldId id="510" r:id="rId97"/>
    <p:sldId id="512" r:id="rId98"/>
    <p:sldId id="513" r:id="rId99"/>
    <p:sldId id="514" r:id="rId100"/>
    <p:sldId id="515" r:id="rId101"/>
    <p:sldId id="516" r:id="rId102"/>
    <p:sldId id="517" r:id="rId103"/>
    <p:sldId id="518" r:id="rId104"/>
    <p:sldId id="519" r:id="rId105"/>
    <p:sldId id="520" r:id="rId106"/>
    <p:sldId id="521" r:id="rId107"/>
    <p:sldId id="522" r:id="rId108"/>
    <p:sldId id="523" r:id="rId109"/>
    <p:sldId id="524" r:id="rId110"/>
    <p:sldId id="525" r:id="rId111"/>
    <p:sldId id="526" r:id="rId112"/>
    <p:sldId id="527" r:id="rId113"/>
    <p:sldId id="529" r:id="rId114"/>
    <p:sldId id="530" r:id="rId115"/>
    <p:sldId id="531" r:id="rId116"/>
    <p:sldId id="532" r:id="rId117"/>
    <p:sldId id="528" r:id="rId118"/>
    <p:sldId id="534" r:id="rId119"/>
    <p:sldId id="533" r:id="rId120"/>
    <p:sldId id="535" r:id="rId121"/>
    <p:sldId id="536" r:id="rId122"/>
    <p:sldId id="537" r:id="rId123"/>
    <p:sldId id="538" r:id="rId124"/>
    <p:sldId id="539" r:id="rId125"/>
    <p:sldId id="540" r:id="rId126"/>
    <p:sldId id="541" r:id="rId127"/>
    <p:sldId id="542" r:id="rId128"/>
    <p:sldId id="543" r:id="rId129"/>
    <p:sldId id="544" r:id="rId130"/>
    <p:sldId id="546" r:id="rId131"/>
    <p:sldId id="545" r:id="rId132"/>
    <p:sldId id="547" r:id="rId133"/>
    <p:sldId id="548" r:id="rId134"/>
    <p:sldId id="549" r:id="rId135"/>
    <p:sldId id="550" r:id="rId136"/>
    <p:sldId id="551" r:id="rId137"/>
    <p:sldId id="552" r:id="rId138"/>
    <p:sldId id="555" r:id="rId139"/>
    <p:sldId id="673" r:id="rId140"/>
    <p:sldId id="674" r:id="rId141"/>
    <p:sldId id="675" r:id="rId142"/>
    <p:sldId id="676" r:id="rId143"/>
    <p:sldId id="677" r:id="rId144"/>
    <p:sldId id="678" r:id="rId145"/>
    <p:sldId id="679" r:id="rId146"/>
    <p:sldId id="680" r:id="rId147"/>
    <p:sldId id="681" r:id="rId148"/>
    <p:sldId id="682" r:id="rId149"/>
    <p:sldId id="683" r:id="rId150"/>
    <p:sldId id="684" r:id="rId151"/>
    <p:sldId id="685" r:id="rId152"/>
    <p:sldId id="686" r:id="rId153"/>
    <p:sldId id="687" r:id="rId154"/>
    <p:sldId id="688" r:id="rId155"/>
    <p:sldId id="689" r:id="rId156"/>
    <p:sldId id="690" r:id="rId157"/>
    <p:sldId id="691" r:id="rId158"/>
    <p:sldId id="692" r:id="rId159"/>
    <p:sldId id="693" r:id="rId160"/>
    <p:sldId id="694" r:id="rId161"/>
    <p:sldId id="695" r:id="rId162"/>
    <p:sldId id="696" r:id="rId163"/>
  </p:sldIdLst>
  <p:sldSz cx="9144000" cy="6858000" type="screen4x3"/>
  <p:notesSz cx="6669088" cy="9926638"/>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C7C5"/>
    <a:srgbClr val="717070"/>
    <a:srgbClr val="CB4D60"/>
    <a:srgbClr val="2C82C5"/>
    <a:srgbClr val="FF6600"/>
    <a:srgbClr val="008000"/>
    <a:srgbClr val="000099"/>
    <a:srgbClr val="FFFFFF"/>
    <a:srgbClr val="D40521"/>
    <a:srgbClr val="00B6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45" autoAdjust="0"/>
    <p:restoredTop sz="90504" autoAdjust="0"/>
  </p:normalViewPr>
  <p:slideViewPr>
    <p:cSldViewPr snapToGrid="0" snapToObjects="1">
      <p:cViewPr>
        <p:scale>
          <a:sx n="112" d="100"/>
          <a:sy n="112" d="100"/>
        </p:scale>
        <p:origin x="-1578" y="-54"/>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50" d="100"/>
          <a:sy n="50" d="100"/>
        </p:scale>
        <p:origin x="2916" y="4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fr-FR" dirty="0"/>
          </a:p>
        </p:txBody>
      </p:sp>
      <p:sp>
        <p:nvSpPr>
          <p:cNvPr id="4" name="Espace réservé du pied de page 3"/>
          <p:cNvSpPr>
            <a:spLocks noGrp="1"/>
          </p:cNvSpPr>
          <p:nvPr>
            <p:ph type="ftr" sz="quarter" idx="2"/>
          </p:nvPr>
        </p:nvSpPr>
        <p:spPr>
          <a:xfrm>
            <a:off x="0" y="9428583"/>
            <a:ext cx="2889938" cy="496332"/>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777607" y="9428583"/>
            <a:ext cx="2889938" cy="496332"/>
          </a:xfrm>
          <a:prstGeom prst="rect">
            <a:avLst/>
          </a:prstGeom>
        </p:spPr>
        <p:txBody>
          <a:bodyPr vert="horz" lIns="91440" tIns="45720" rIns="91440" bIns="45720" rtlCol="0" anchor="b"/>
          <a:lstStyle>
            <a:lvl1pPr algn="r">
              <a:defRPr sz="1200"/>
            </a:lvl1pPr>
          </a:lstStyle>
          <a:p>
            <a:fld id="{4C53099E-4C2A-FB4F-AAC8-A91A9F6DA304}" type="slidenum">
              <a:rPr lang="fr-FR" smtClean="0"/>
              <a:t>‹N°›</a:t>
            </a:fld>
            <a:endParaRPr lang="fr-FR" dirty="0"/>
          </a:p>
        </p:txBody>
      </p:sp>
    </p:spTree>
    <p:extLst>
      <p:ext uri="{BB962C8B-B14F-4D97-AF65-F5344CB8AC3E}">
        <p14:creationId xmlns:p14="http://schemas.microsoft.com/office/powerpoint/2010/main" val="6112432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A10ADE3F-662D-BF40-8A55-DEB5D0087E20}" type="datetimeFigureOut">
              <a:rPr lang="fr-FR" smtClean="0"/>
              <a:t>09/04/2022</a:t>
            </a:fld>
            <a:endParaRPr lang="fr-FR" dirty="0"/>
          </a:p>
        </p:txBody>
      </p:sp>
      <p:sp>
        <p:nvSpPr>
          <p:cNvPr id="4" name="Espace réservé de l'image des diapositives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66909" y="4715153"/>
            <a:ext cx="5335270" cy="4466987"/>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95FC6B0A-349D-A342-8A3C-5CB0BBE6025C}" type="slidenum">
              <a:rPr lang="fr-FR" smtClean="0"/>
              <a:t>‹N°›</a:t>
            </a:fld>
            <a:endParaRPr lang="fr-FR" dirty="0"/>
          </a:p>
        </p:txBody>
      </p:sp>
    </p:spTree>
    <p:extLst>
      <p:ext uri="{BB962C8B-B14F-4D97-AF65-F5344CB8AC3E}">
        <p14:creationId xmlns:p14="http://schemas.microsoft.com/office/powerpoint/2010/main" val="405980750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5FC6B0A-349D-A342-8A3C-5CB0BBE6025C}" type="slidenum">
              <a:rPr lang="fr-FR" smtClean="0"/>
              <a:t>41</a:t>
            </a:fld>
            <a:endParaRPr lang="fr-FR" dirty="0"/>
          </a:p>
        </p:txBody>
      </p:sp>
    </p:spTree>
    <p:extLst>
      <p:ext uri="{BB962C8B-B14F-4D97-AF65-F5344CB8AC3E}">
        <p14:creationId xmlns:p14="http://schemas.microsoft.com/office/powerpoint/2010/main" val="3464890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ere de couverture">
    <p:spTree>
      <p:nvGrpSpPr>
        <p:cNvPr id="1" name=""/>
        <p:cNvGrpSpPr/>
        <p:nvPr/>
      </p:nvGrpSpPr>
      <p:grpSpPr>
        <a:xfrm>
          <a:off x="0" y="0"/>
          <a:ext cx="0" cy="0"/>
          <a:chOff x="0" y="0"/>
          <a:chExt cx="0" cy="0"/>
        </a:xfrm>
      </p:grpSpPr>
    </p:spTree>
    <p:extLst>
      <p:ext uri="{BB962C8B-B14F-4D97-AF65-F5344CB8AC3E}">
        <p14:creationId xmlns:p14="http://schemas.microsoft.com/office/powerpoint/2010/main" val="939695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4"/>
          <p:cNvSpPr>
            <a:spLocks noGrp="1"/>
          </p:cNvSpPr>
          <p:nvPr>
            <p:ph type="ftr" sz="quarter" idx="3"/>
          </p:nvPr>
        </p:nvSpPr>
        <p:spPr>
          <a:xfrm>
            <a:off x="8385542" y="6263523"/>
            <a:ext cx="709462"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r>
              <a:rPr lang="fr-FR" dirty="0">
                <a:solidFill>
                  <a:prstClr val="black">
                    <a:tint val="75000"/>
                  </a:prstClr>
                </a:solidFill>
              </a:rPr>
              <a:t>‹#›</a:t>
            </a:r>
          </a:p>
        </p:txBody>
      </p:sp>
    </p:spTree>
    <p:extLst>
      <p:ext uri="{BB962C8B-B14F-4D97-AF65-F5344CB8AC3E}">
        <p14:creationId xmlns:p14="http://schemas.microsoft.com/office/powerpoint/2010/main" val="763473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501316"/>
            <a:ext cx="3008313" cy="933783"/>
          </a:xfrm>
        </p:spPr>
        <p:txBody>
          <a:bodyPr anchor="b"/>
          <a:lstStyle>
            <a:lvl1pPr algn="l">
              <a:defRPr sz="2000" b="1"/>
            </a:lvl1pPr>
          </a:lstStyle>
          <a:p>
            <a:r>
              <a:rPr lang="fr-FR" dirty="0"/>
              <a:t>Cliquez et modifiez le titre</a:t>
            </a:r>
          </a:p>
        </p:txBody>
      </p:sp>
      <p:sp>
        <p:nvSpPr>
          <p:cNvPr id="3" name="Espace réservé du contenu 2"/>
          <p:cNvSpPr>
            <a:spLocks noGrp="1"/>
          </p:cNvSpPr>
          <p:nvPr>
            <p:ph idx="1"/>
          </p:nvPr>
        </p:nvSpPr>
        <p:spPr>
          <a:xfrm>
            <a:off x="3575050" y="501317"/>
            <a:ext cx="5111750" cy="5541210"/>
          </a:xfrm>
          <a:prstGeom prst="rect">
            <a:avLst/>
          </a:prstGeom>
        </p:spPr>
        <p:txBody>
          <a:bodyPr/>
          <a:lstStyle>
            <a:lvl1pPr>
              <a:defRPr sz="2200"/>
            </a:lvl1pPr>
            <a:lvl2pPr>
              <a:defRPr sz="2000">
                <a:latin typeface="Calibri"/>
                <a:cs typeface="Calibri"/>
              </a:defRPr>
            </a:lvl2pPr>
            <a:lvl3pPr marL="1257300" indent="-342900">
              <a:buClr>
                <a:srgbClr val="D40521"/>
              </a:buClr>
              <a:buFont typeface="Arial"/>
              <a:buChar char="•"/>
              <a:defRPr sz="2000">
                <a:latin typeface="Calibri"/>
                <a:cs typeface="Calibri"/>
              </a:defRPr>
            </a:lvl3pPr>
            <a:lvl4pPr>
              <a:defRPr sz="1600">
                <a:latin typeface="Calibri"/>
                <a:cs typeface="Calibri"/>
              </a:defRPr>
            </a:lvl4pPr>
            <a:lvl5pPr>
              <a:defRPr sz="1400"/>
            </a:lvl5pPr>
            <a:lvl6pPr>
              <a:defRPr sz="2000"/>
            </a:lvl6pPr>
            <a:lvl7pPr>
              <a:defRPr sz="2000"/>
            </a:lvl7pPr>
            <a:lvl8pPr>
              <a:defRPr sz="2000"/>
            </a:lvl8pPr>
            <a:lvl9pPr>
              <a:defRPr sz="2000"/>
            </a:lvl9pPr>
          </a:lstStyle>
          <a:p>
            <a:pPr lvl="0"/>
            <a:endParaRPr lang="fr-FR" dirty="0"/>
          </a:p>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p:cNvSpPr>
            <a:spLocks noGrp="1"/>
          </p:cNvSpPr>
          <p:nvPr>
            <p:ph type="body" sz="half" idx="2"/>
          </p:nvPr>
        </p:nvSpPr>
        <p:spPr>
          <a:xfrm>
            <a:off x="457200" y="1618047"/>
            <a:ext cx="3008313" cy="4441084"/>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Cliquez pour modifier les styles du texte du masque</a:t>
            </a:r>
          </a:p>
        </p:txBody>
      </p:sp>
      <p:sp>
        <p:nvSpPr>
          <p:cNvPr id="6" name="Espace réservé du pied de page 4"/>
          <p:cNvSpPr>
            <a:spLocks noGrp="1"/>
          </p:cNvSpPr>
          <p:nvPr>
            <p:ph type="ftr" sz="quarter" idx="3"/>
          </p:nvPr>
        </p:nvSpPr>
        <p:spPr>
          <a:xfrm>
            <a:off x="8385542" y="6263523"/>
            <a:ext cx="709462"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r>
              <a:rPr lang="fr-FR" dirty="0">
                <a:solidFill>
                  <a:prstClr val="black">
                    <a:tint val="75000"/>
                  </a:prstClr>
                </a:solidFill>
              </a:rPr>
              <a:t>‹#›</a:t>
            </a:r>
          </a:p>
        </p:txBody>
      </p:sp>
    </p:spTree>
    <p:extLst>
      <p:ext uri="{BB962C8B-B14F-4D97-AF65-F5344CB8AC3E}">
        <p14:creationId xmlns:p14="http://schemas.microsoft.com/office/powerpoint/2010/main" val="3124977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dirty="0"/>
              <a:t>Cliquez et modifiez le titre</a:t>
            </a:r>
          </a:p>
        </p:txBody>
      </p:sp>
      <p:sp>
        <p:nvSpPr>
          <p:cNvPr id="3" name="Espace réservé pour une image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Cliquez pour modifier les styles du texte du masque</a:t>
            </a:r>
          </a:p>
        </p:txBody>
      </p:sp>
      <p:sp>
        <p:nvSpPr>
          <p:cNvPr id="6" name="Espace réservé du pied de page 4"/>
          <p:cNvSpPr>
            <a:spLocks noGrp="1"/>
          </p:cNvSpPr>
          <p:nvPr>
            <p:ph type="ftr" sz="quarter" idx="3"/>
          </p:nvPr>
        </p:nvSpPr>
        <p:spPr>
          <a:xfrm>
            <a:off x="8385542" y="6270207"/>
            <a:ext cx="709462"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r>
              <a:rPr lang="fr-FR" dirty="0">
                <a:solidFill>
                  <a:prstClr val="black">
                    <a:tint val="75000"/>
                  </a:prstClr>
                </a:solidFill>
              </a:rPr>
              <a:t>‹#›</a:t>
            </a:r>
          </a:p>
        </p:txBody>
      </p:sp>
    </p:spTree>
    <p:extLst>
      <p:ext uri="{BB962C8B-B14F-4D97-AF65-F5344CB8AC3E}">
        <p14:creationId xmlns:p14="http://schemas.microsoft.com/office/powerpoint/2010/main" val="3742530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e page">
    <p:spTree>
      <p:nvGrpSpPr>
        <p:cNvPr id="1" name=""/>
        <p:cNvGrpSpPr/>
        <p:nvPr/>
      </p:nvGrpSpPr>
      <p:grpSpPr>
        <a:xfrm>
          <a:off x="0" y="0"/>
          <a:ext cx="0" cy="0"/>
          <a:chOff x="0" y="0"/>
          <a:chExt cx="0" cy="0"/>
        </a:xfrm>
      </p:grpSpPr>
      <p:sp>
        <p:nvSpPr>
          <p:cNvPr id="2" name="Titre 1"/>
          <p:cNvSpPr>
            <a:spLocks noGrp="1"/>
          </p:cNvSpPr>
          <p:nvPr>
            <p:ph type="title"/>
          </p:nvPr>
        </p:nvSpPr>
        <p:spPr>
          <a:xfrm>
            <a:off x="457200" y="2602972"/>
            <a:ext cx="8229600" cy="1143000"/>
          </a:xfrm>
        </p:spPr>
        <p:txBody>
          <a:bodyPr/>
          <a:lstStyle/>
          <a:p>
            <a:r>
              <a:rPr lang="fr-FR" dirty="0"/>
              <a:t>Cliquez et modifiez le titre</a:t>
            </a:r>
          </a:p>
        </p:txBody>
      </p:sp>
      <p:sp>
        <p:nvSpPr>
          <p:cNvPr id="5" name="Espace réservé du pied de page 4"/>
          <p:cNvSpPr>
            <a:spLocks noGrp="1"/>
          </p:cNvSpPr>
          <p:nvPr>
            <p:ph type="ftr" sz="quarter" idx="3"/>
          </p:nvPr>
        </p:nvSpPr>
        <p:spPr>
          <a:xfrm>
            <a:off x="8385542" y="6256839"/>
            <a:ext cx="709462"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fld id="{02D689D4-760E-5044-90C5-1998CF6DB897}" type="slidenum">
              <a:rPr lang="fr-FR" smtClean="0">
                <a:solidFill>
                  <a:prstClr val="black">
                    <a:tint val="75000"/>
                  </a:prstClr>
                </a:solidFill>
              </a:rPr>
              <a:pPr/>
              <a:t>‹N°›</a:t>
            </a:fld>
            <a:endParaRPr lang="fr-FR" dirty="0">
              <a:solidFill>
                <a:prstClr val="black">
                  <a:tint val="75000"/>
                </a:prstClr>
              </a:solidFill>
            </a:endParaRPr>
          </a:p>
        </p:txBody>
      </p:sp>
    </p:spTree>
    <p:extLst>
      <p:ext uri="{BB962C8B-B14F-4D97-AF65-F5344CB8AC3E}">
        <p14:creationId xmlns:p14="http://schemas.microsoft.com/office/powerpoint/2010/main" val="4067700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rniere de couv">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054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Cliquez et modifiez le titre</a:t>
            </a:r>
          </a:p>
        </p:txBody>
      </p:sp>
      <p:sp>
        <p:nvSpPr>
          <p:cNvPr id="6" name="Espace réservé du pied de page 4"/>
          <p:cNvSpPr>
            <a:spLocks noGrp="1"/>
          </p:cNvSpPr>
          <p:nvPr>
            <p:ph type="ftr" sz="quarter" idx="3"/>
          </p:nvPr>
        </p:nvSpPr>
        <p:spPr>
          <a:xfrm>
            <a:off x="8385542" y="6256839"/>
            <a:ext cx="709462"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fld id="{02D689D4-760E-5044-90C5-1998CF6DB897}" type="slidenum">
              <a:rPr lang="fr-FR" smtClean="0">
                <a:solidFill>
                  <a:prstClr val="black">
                    <a:tint val="75000"/>
                  </a:prstClr>
                </a:solidFill>
              </a:rPr>
              <a:pPr/>
              <a:t>‹N°›</a:t>
            </a:fld>
            <a:endParaRPr lang="fr-FR" dirty="0">
              <a:solidFill>
                <a:prstClr val="black">
                  <a:tint val="75000"/>
                </a:prstClr>
              </a:solidFill>
            </a:endParaRPr>
          </a:p>
        </p:txBody>
      </p:sp>
    </p:spTree>
    <p:extLst>
      <p:ext uri="{BB962C8B-B14F-4D97-AF65-F5344CB8AC3E}">
        <p14:creationId xmlns:p14="http://schemas.microsoft.com/office/powerpoint/2010/main" val="2457891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Cliquez et modifiez le titre</a:t>
            </a:r>
          </a:p>
        </p:txBody>
      </p:sp>
      <p:sp>
        <p:nvSpPr>
          <p:cNvPr id="3" name="Espace réservé du contenu 2"/>
          <p:cNvSpPr>
            <a:spLocks noGrp="1"/>
          </p:cNvSpPr>
          <p:nvPr>
            <p:ph idx="1"/>
          </p:nvPr>
        </p:nvSpPr>
        <p:spPr>
          <a:xfrm>
            <a:off x="457200" y="1600200"/>
            <a:ext cx="8229600" cy="4455695"/>
          </a:xfrm>
          <a:prstGeom prst="rect">
            <a:avLst/>
          </a:prstGeom>
        </p:spPr>
        <p:txBody>
          <a:bodyPr/>
          <a:lstStyle>
            <a:lvl2pPr>
              <a:defRPr>
                <a:latin typeface="Calibri"/>
                <a:cs typeface="Calibri"/>
              </a:defRPr>
            </a:lvl2pPr>
            <a:lvl3pPr>
              <a:buClr>
                <a:srgbClr val="D40521"/>
              </a:buClr>
              <a:defRPr>
                <a:latin typeface="Calibri"/>
                <a:cs typeface="Calibri"/>
              </a:defRPr>
            </a:lvl3pPr>
            <a:lvl4pPr>
              <a:defRPr>
                <a:latin typeface="Calibri"/>
                <a:cs typeface="Calibri"/>
              </a:defRPr>
            </a:lvl4pPr>
            <a:lvl5pPr>
              <a:defRPr sz="14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pied de page 4"/>
          <p:cNvSpPr>
            <a:spLocks noGrp="1"/>
          </p:cNvSpPr>
          <p:nvPr>
            <p:ph type="ftr" sz="quarter" idx="3"/>
          </p:nvPr>
        </p:nvSpPr>
        <p:spPr>
          <a:xfrm>
            <a:off x="8385542" y="6256839"/>
            <a:ext cx="709462"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fld id="{02D689D4-760E-5044-90C5-1998CF6DB897}" type="slidenum">
              <a:rPr lang="fr-FR" smtClean="0">
                <a:solidFill>
                  <a:prstClr val="black">
                    <a:tint val="75000"/>
                  </a:prstClr>
                </a:solidFill>
              </a:rPr>
              <a:pPr/>
              <a:t>‹N°›</a:t>
            </a:fld>
            <a:endParaRPr lang="fr-FR" dirty="0">
              <a:solidFill>
                <a:prstClr val="black">
                  <a:tint val="75000"/>
                </a:prstClr>
              </a:solidFill>
            </a:endParaRPr>
          </a:p>
        </p:txBody>
      </p:sp>
    </p:spTree>
    <p:extLst>
      <p:ext uri="{BB962C8B-B14F-4D97-AF65-F5344CB8AC3E}">
        <p14:creationId xmlns:p14="http://schemas.microsoft.com/office/powerpoint/2010/main" val="1162825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normAutofit/>
          </a:bodyPr>
          <a:lstStyle>
            <a:lvl1pPr algn="l">
              <a:defRPr sz="3200" b="1" cap="all"/>
            </a:lvl1pPr>
          </a:lstStyle>
          <a:p>
            <a:r>
              <a:rPr lang="fr-FR" dirty="0"/>
              <a:t>Cliquez et modifiez le titre</a:t>
            </a:r>
          </a:p>
        </p:txBody>
      </p:sp>
      <p:sp>
        <p:nvSpPr>
          <p:cNvPr id="3" name="Espace réservé du texte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5" name="Espace réservé du pied de page 4"/>
          <p:cNvSpPr>
            <a:spLocks noGrp="1"/>
          </p:cNvSpPr>
          <p:nvPr>
            <p:ph type="ftr" sz="quarter" idx="3"/>
          </p:nvPr>
        </p:nvSpPr>
        <p:spPr>
          <a:xfrm>
            <a:off x="8385542" y="6256839"/>
            <a:ext cx="709462"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fld id="{02D689D4-760E-5044-90C5-1998CF6DB897}" type="slidenum">
              <a:rPr lang="fr-FR" smtClean="0">
                <a:solidFill>
                  <a:prstClr val="black">
                    <a:tint val="75000"/>
                  </a:prstClr>
                </a:solidFill>
              </a:rPr>
              <a:pPr/>
              <a:t>‹N°›</a:t>
            </a:fld>
            <a:endParaRPr lang="fr-FR" dirty="0">
              <a:solidFill>
                <a:prstClr val="black">
                  <a:tint val="75000"/>
                </a:prstClr>
              </a:solidFill>
            </a:endParaRPr>
          </a:p>
        </p:txBody>
      </p:sp>
    </p:spTree>
    <p:extLst>
      <p:ext uri="{BB962C8B-B14F-4D97-AF65-F5344CB8AC3E}">
        <p14:creationId xmlns:p14="http://schemas.microsoft.com/office/powerpoint/2010/main" val="2060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Cliquez et modifiez le titre</a:t>
            </a:r>
          </a:p>
        </p:txBody>
      </p:sp>
      <p:sp>
        <p:nvSpPr>
          <p:cNvPr id="3" name="Espace réservé du contenu 2"/>
          <p:cNvSpPr>
            <a:spLocks noGrp="1"/>
          </p:cNvSpPr>
          <p:nvPr>
            <p:ph sz="half" idx="1"/>
          </p:nvPr>
        </p:nvSpPr>
        <p:spPr>
          <a:xfrm>
            <a:off x="457200" y="1600201"/>
            <a:ext cx="4038600" cy="4428958"/>
          </a:xfrm>
          <a:prstGeom prst="rect">
            <a:avLst/>
          </a:prstGeom>
        </p:spPr>
        <p:txBody>
          <a:bodyPr/>
          <a:lstStyle>
            <a:lvl1pPr>
              <a:defRPr sz="2200">
                <a:latin typeface="Calibri"/>
                <a:cs typeface="Calibri"/>
              </a:defRPr>
            </a:lvl1pPr>
            <a:lvl2pPr>
              <a:defRPr sz="2400">
                <a:latin typeface="Calibri"/>
                <a:cs typeface="Calibri"/>
              </a:defRPr>
            </a:lvl2pPr>
            <a:lvl3pPr marL="1257300" indent="-342900">
              <a:buClr>
                <a:srgbClr val="D40521"/>
              </a:buClr>
              <a:buFont typeface="Arial"/>
              <a:buChar char="•"/>
              <a:defRPr sz="2000"/>
            </a:lvl3pPr>
            <a:lvl4pPr>
              <a:defRPr sz="1600">
                <a:latin typeface="Calibri"/>
                <a:cs typeface="Calibri"/>
              </a:defRPr>
            </a:lvl4pPr>
            <a:lvl5pPr>
              <a:defRPr sz="1400">
                <a:latin typeface="Calibri"/>
                <a:cs typeface="Calibri"/>
              </a:defRPr>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p:cNvSpPr>
            <a:spLocks noGrp="1"/>
          </p:cNvSpPr>
          <p:nvPr>
            <p:ph sz="half" idx="2"/>
          </p:nvPr>
        </p:nvSpPr>
        <p:spPr>
          <a:xfrm>
            <a:off x="4648200" y="1600200"/>
            <a:ext cx="4038600" cy="4428959"/>
          </a:xfrm>
          <a:prstGeom prst="rect">
            <a:avLst/>
          </a:prstGeom>
        </p:spPr>
        <p:txBody>
          <a:bodyPr/>
          <a:lstStyle>
            <a:lvl1pPr>
              <a:defRPr sz="2200"/>
            </a:lvl1pPr>
            <a:lvl2pPr>
              <a:defRPr sz="2000">
                <a:latin typeface="Calibri"/>
                <a:cs typeface="Calibri"/>
              </a:defRPr>
            </a:lvl2pPr>
            <a:lvl3pPr>
              <a:buClr>
                <a:srgbClr val="D40521"/>
              </a:buClr>
              <a:defRPr sz="2000"/>
            </a:lvl3pPr>
            <a:lvl4pPr>
              <a:defRPr sz="1600">
                <a:latin typeface="Calibri"/>
                <a:cs typeface="Calibri"/>
              </a:defRPr>
            </a:lvl4pPr>
            <a:lvl5pPr>
              <a:defRPr sz="1400">
                <a:latin typeface="Calibri"/>
                <a:cs typeface="Calibri"/>
              </a:defRPr>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u pied de page 4"/>
          <p:cNvSpPr>
            <a:spLocks noGrp="1"/>
          </p:cNvSpPr>
          <p:nvPr>
            <p:ph type="ftr" sz="quarter" idx="3"/>
          </p:nvPr>
        </p:nvSpPr>
        <p:spPr>
          <a:xfrm>
            <a:off x="8385542" y="6256839"/>
            <a:ext cx="709462"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fld id="{02D689D4-760E-5044-90C5-1998CF6DB897}" type="slidenum">
              <a:rPr lang="fr-FR" smtClean="0">
                <a:solidFill>
                  <a:prstClr val="black">
                    <a:tint val="75000"/>
                  </a:prstClr>
                </a:solidFill>
              </a:rPr>
              <a:pPr/>
              <a:t>‹N°›</a:t>
            </a:fld>
            <a:endParaRPr lang="fr-FR" dirty="0">
              <a:solidFill>
                <a:prstClr val="black">
                  <a:tint val="75000"/>
                </a:prstClr>
              </a:solidFill>
            </a:endParaRPr>
          </a:p>
        </p:txBody>
      </p:sp>
    </p:spTree>
    <p:extLst>
      <p:ext uri="{BB962C8B-B14F-4D97-AF65-F5344CB8AC3E}">
        <p14:creationId xmlns:p14="http://schemas.microsoft.com/office/powerpoint/2010/main" val="181550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dirty="0"/>
              <a:t>Cliquez et modifiez le titre</a:t>
            </a:r>
          </a:p>
        </p:txBody>
      </p:sp>
      <p:sp>
        <p:nvSpPr>
          <p:cNvPr id="3" name="Espace réservé du texte 2"/>
          <p:cNvSpPr>
            <a:spLocks noGrp="1"/>
          </p:cNvSpPr>
          <p:nvPr>
            <p:ph type="body" idx="1"/>
          </p:nvPr>
        </p:nvSpPr>
        <p:spPr>
          <a:xfrm>
            <a:off x="457200" y="1535113"/>
            <a:ext cx="4040188" cy="639762"/>
          </a:xfrm>
          <a:prstGeom prst="rect">
            <a:avLst/>
          </a:prstGeo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p:cNvSpPr>
            <a:spLocks noGrp="1"/>
          </p:cNvSpPr>
          <p:nvPr>
            <p:ph sz="half" idx="2"/>
          </p:nvPr>
        </p:nvSpPr>
        <p:spPr>
          <a:xfrm>
            <a:off x="457200" y="2174875"/>
            <a:ext cx="4040188" cy="3874336"/>
          </a:xfrm>
          <a:prstGeom prst="rect">
            <a:avLst/>
          </a:prstGeom>
        </p:spPr>
        <p:txBody>
          <a:bodyPr>
            <a:normAutofit/>
          </a:bodyPr>
          <a:lstStyle>
            <a:lvl1pPr>
              <a:defRPr sz="2000">
                <a:latin typeface="+mn-lt"/>
              </a:defRPr>
            </a:lvl1pPr>
            <a:lvl2pPr>
              <a:defRPr sz="1800">
                <a:latin typeface="+mn-lt"/>
                <a:cs typeface="Helvetica"/>
              </a:defRPr>
            </a:lvl2pPr>
            <a:lvl3pPr>
              <a:buClr>
                <a:srgbClr val="D40521"/>
              </a:buClr>
              <a:defRPr sz="1600">
                <a:latin typeface="+mn-lt"/>
              </a:defRPr>
            </a:lvl3pPr>
            <a:lvl4pPr>
              <a:defRPr sz="1400">
                <a:latin typeface="+mn-lt"/>
                <a:cs typeface="Helvetica"/>
              </a:defRPr>
            </a:lvl4pPr>
            <a:lvl5pPr>
              <a:defRPr sz="1200">
                <a:latin typeface="+mn-lt"/>
                <a:cs typeface="Helvetica"/>
              </a:defRPr>
            </a:lvl5pPr>
            <a:lvl6pPr>
              <a:defRPr sz="1600"/>
            </a:lvl6pPr>
            <a:lvl7pPr>
              <a:defRPr sz="1600"/>
            </a:lvl7pPr>
            <a:lvl8pPr>
              <a:defRPr sz="1600"/>
            </a:lvl8pPr>
            <a:lvl9pPr>
              <a:defRPr sz="16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p:cNvSpPr>
            <a:spLocks noGrp="1"/>
          </p:cNvSpPr>
          <p:nvPr>
            <p:ph type="body" sz="quarter" idx="3"/>
          </p:nvPr>
        </p:nvSpPr>
        <p:spPr>
          <a:xfrm>
            <a:off x="4645025" y="1535113"/>
            <a:ext cx="4041775" cy="639762"/>
          </a:xfrm>
          <a:prstGeom prst="rect">
            <a:avLst/>
          </a:prstGeo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p:cNvSpPr>
            <a:spLocks noGrp="1"/>
          </p:cNvSpPr>
          <p:nvPr>
            <p:ph sz="quarter" idx="4"/>
          </p:nvPr>
        </p:nvSpPr>
        <p:spPr>
          <a:xfrm>
            <a:off x="4645025" y="2174875"/>
            <a:ext cx="4041775" cy="3874336"/>
          </a:xfrm>
          <a:prstGeom prst="rect">
            <a:avLst/>
          </a:prstGeom>
        </p:spPr>
        <p:txBody>
          <a:bodyPr>
            <a:normAutofit/>
          </a:bodyPr>
          <a:lstStyle>
            <a:lvl1pPr>
              <a:defRPr sz="2000">
                <a:latin typeface="+mn-lt"/>
              </a:defRPr>
            </a:lvl1pPr>
            <a:lvl2pPr>
              <a:defRPr sz="1800">
                <a:latin typeface="+mn-lt"/>
                <a:cs typeface="Helvetica"/>
              </a:defRPr>
            </a:lvl2pPr>
            <a:lvl3pPr>
              <a:buClr>
                <a:srgbClr val="D40521"/>
              </a:buClr>
              <a:defRPr sz="1600">
                <a:latin typeface="+mn-lt"/>
              </a:defRPr>
            </a:lvl3pPr>
            <a:lvl4pPr>
              <a:defRPr sz="1400">
                <a:latin typeface="+mn-lt"/>
                <a:cs typeface="Helvetica"/>
              </a:defRPr>
            </a:lvl4pPr>
            <a:lvl5pPr>
              <a:defRPr sz="1200">
                <a:latin typeface="+mn-lt"/>
                <a:cs typeface="Helvetica"/>
              </a:defRPr>
            </a:lvl5pPr>
            <a:lvl6pPr>
              <a:defRPr sz="1600"/>
            </a:lvl6pPr>
            <a:lvl7pPr>
              <a:defRPr sz="1600"/>
            </a:lvl7pPr>
            <a:lvl8pPr>
              <a:defRPr sz="1600"/>
            </a:lvl8pPr>
            <a:lvl9pPr>
              <a:defRPr sz="16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9" name="Espace réservé du pied de page 4"/>
          <p:cNvSpPr>
            <a:spLocks noGrp="1"/>
          </p:cNvSpPr>
          <p:nvPr>
            <p:ph type="ftr" sz="quarter" idx="10"/>
          </p:nvPr>
        </p:nvSpPr>
        <p:spPr>
          <a:xfrm>
            <a:off x="8385542" y="6263523"/>
            <a:ext cx="709462"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fld id="{02D689D4-760E-5044-90C5-1998CF6DB897}" type="slidenum">
              <a:rPr lang="fr-FR" smtClean="0">
                <a:solidFill>
                  <a:prstClr val="black">
                    <a:tint val="75000"/>
                  </a:prstClr>
                </a:solidFill>
              </a:rPr>
              <a:pPr/>
              <a:t>‹N°›</a:t>
            </a:fld>
            <a:endParaRPr lang="fr-FR" dirty="0">
              <a:solidFill>
                <a:prstClr val="black">
                  <a:tint val="75000"/>
                </a:prstClr>
              </a:solidFill>
            </a:endParaRPr>
          </a:p>
        </p:txBody>
      </p:sp>
    </p:spTree>
    <p:extLst>
      <p:ext uri="{BB962C8B-B14F-4D97-AF65-F5344CB8AC3E}">
        <p14:creationId xmlns:p14="http://schemas.microsoft.com/office/powerpoint/2010/main" val="3594724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Cliquez et modifiez le titre</a:t>
            </a:r>
          </a:p>
        </p:txBody>
      </p:sp>
      <p:sp>
        <p:nvSpPr>
          <p:cNvPr id="4" name="Espace réservé du pied de page 4"/>
          <p:cNvSpPr>
            <a:spLocks noGrp="1"/>
          </p:cNvSpPr>
          <p:nvPr>
            <p:ph type="ftr" sz="quarter" idx="3"/>
          </p:nvPr>
        </p:nvSpPr>
        <p:spPr>
          <a:xfrm>
            <a:off x="8385542" y="6256839"/>
            <a:ext cx="709462"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r>
              <a:rPr lang="fr-FR" dirty="0">
                <a:solidFill>
                  <a:prstClr val="black">
                    <a:tint val="75000"/>
                  </a:prstClr>
                </a:solidFill>
              </a:rPr>
              <a:t>‹#›</a:t>
            </a:r>
          </a:p>
        </p:txBody>
      </p:sp>
    </p:spTree>
    <p:extLst>
      <p:ext uri="{BB962C8B-B14F-4D97-AF65-F5344CB8AC3E}">
        <p14:creationId xmlns:p14="http://schemas.microsoft.com/office/powerpoint/2010/main" val="2686410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454526"/>
            <a:ext cx="8229600" cy="963112"/>
          </a:xfrm>
          <a:prstGeom prst="rect">
            <a:avLst/>
          </a:prstGeom>
        </p:spPr>
        <p:txBody>
          <a:bodyPr vert="horz" lIns="91440" tIns="45720" rIns="91440" bIns="45720" rtlCol="0" anchor="ctr">
            <a:normAutofit/>
          </a:bodyPr>
          <a:lstStyle/>
          <a:p>
            <a:r>
              <a:rPr lang="fr-FR" dirty="0"/>
              <a:t>Cliquez et modifiez le titre</a:t>
            </a:r>
          </a:p>
        </p:txBody>
      </p:sp>
      <p:sp>
        <p:nvSpPr>
          <p:cNvPr id="11" name="Espace réservé du texte 2"/>
          <p:cNvSpPr>
            <a:spLocks noGrp="1"/>
          </p:cNvSpPr>
          <p:nvPr>
            <p:ph type="body" idx="1"/>
          </p:nvPr>
        </p:nvSpPr>
        <p:spPr>
          <a:xfrm>
            <a:off x="457200" y="1600200"/>
            <a:ext cx="8229600" cy="4475747"/>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 </a:t>
            </a:r>
          </a:p>
        </p:txBody>
      </p:sp>
      <p:sp>
        <p:nvSpPr>
          <p:cNvPr id="3" name="ZoneTexte 2"/>
          <p:cNvSpPr txBox="1"/>
          <p:nvPr userDrawn="1"/>
        </p:nvSpPr>
        <p:spPr>
          <a:xfrm>
            <a:off x="912813" y="6334125"/>
            <a:ext cx="184666" cy="369332"/>
          </a:xfrm>
          <a:prstGeom prst="rect">
            <a:avLst/>
          </a:prstGeom>
          <a:noFill/>
        </p:spPr>
        <p:txBody>
          <a:bodyPr wrap="none" rtlCol="0">
            <a:spAutoFit/>
          </a:bodyPr>
          <a:lstStyle/>
          <a:p>
            <a:endParaRPr lang="fr-FR" dirty="0">
              <a:solidFill>
                <a:prstClr val="black"/>
              </a:solidFill>
            </a:endParaRPr>
          </a:p>
        </p:txBody>
      </p:sp>
      <p:sp>
        <p:nvSpPr>
          <p:cNvPr id="6" name="Espace réservé du pied de page 4"/>
          <p:cNvSpPr>
            <a:spLocks noGrp="1"/>
          </p:cNvSpPr>
          <p:nvPr>
            <p:ph type="ftr" sz="quarter" idx="3"/>
          </p:nvPr>
        </p:nvSpPr>
        <p:spPr>
          <a:xfrm>
            <a:off x="8385542" y="6250155"/>
            <a:ext cx="709462"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fld id="{02D689D4-760E-5044-90C5-1998CF6DB897}" type="slidenum">
              <a:rPr lang="fr-FR" smtClean="0">
                <a:solidFill>
                  <a:prstClr val="black">
                    <a:tint val="75000"/>
                  </a:prstClr>
                </a:solidFill>
              </a:rPr>
              <a:pPr/>
              <a:t>‹N°›</a:t>
            </a:fld>
            <a:endParaRPr lang="fr-FR" dirty="0">
              <a:solidFill>
                <a:prstClr val="black">
                  <a:tint val="75000"/>
                </a:prstClr>
              </a:solidFill>
            </a:endParaRPr>
          </a:p>
        </p:txBody>
      </p:sp>
    </p:spTree>
    <p:extLst>
      <p:ext uri="{BB962C8B-B14F-4D97-AF65-F5344CB8AC3E}">
        <p14:creationId xmlns:p14="http://schemas.microsoft.com/office/powerpoint/2010/main" val="98620409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hdr="0" ftr="0" dt="0"/>
  <p:txStyles>
    <p:titleStyle>
      <a:lvl1pPr algn="ctr" defTabSz="457200" rtl="0" eaLnBrk="1" latinLnBrk="0" hangingPunct="1">
        <a:spcBef>
          <a:spcPct val="0"/>
        </a:spcBef>
        <a:buNone/>
        <a:defRPr sz="3000" kern="1200">
          <a:solidFill>
            <a:schemeClr val="tx1"/>
          </a:solidFill>
          <a:latin typeface="+mn-lt"/>
          <a:ea typeface="+mj-ea"/>
          <a:cs typeface="Gotham"/>
        </a:defRPr>
      </a:lvl1pPr>
    </p:titleStyle>
    <p:bodyStyle>
      <a:lvl1pPr marL="342900" indent="-342900" algn="l" defTabSz="457200" rtl="0" eaLnBrk="1" latinLnBrk="0" hangingPunct="1">
        <a:spcBef>
          <a:spcPct val="20000"/>
        </a:spcBef>
        <a:buClr>
          <a:srgbClr val="D40521"/>
        </a:buClr>
        <a:buFont typeface="Arial"/>
        <a:buChar char="•"/>
        <a:defRPr sz="2200" kern="1200">
          <a:solidFill>
            <a:schemeClr val="tx1"/>
          </a:solidFill>
          <a:latin typeface="+mn-lt"/>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Clr>
          <a:srgbClr val="D40521"/>
        </a:buClr>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4">
            <a:extLst>
              <a:ext uri="{FF2B5EF4-FFF2-40B4-BE49-F238E27FC236}">
                <a16:creationId xmlns:a16="http://schemas.microsoft.com/office/drawing/2014/main" xmlns="" id="{B7D42B8F-CAD6-4698-9081-499BB4C46949}"/>
              </a:ext>
            </a:extLst>
          </p:cNvPr>
          <p:cNvSpPr txBox="1">
            <a:spLocks/>
          </p:cNvSpPr>
          <p:nvPr/>
        </p:nvSpPr>
        <p:spPr>
          <a:xfrm>
            <a:off x="457200" y="3110477"/>
            <a:ext cx="8229600" cy="96311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nSpc>
                <a:spcPct val="150000"/>
              </a:lnSpc>
            </a:pPr>
            <a:r>
              <a:rPr lang="fr-FR" sz="4200" b="1" dirty="0">
                <a:solidFill>
                  <a:srgbClr val="2C82C5"/>
                </a:solidFill>
              </a:rPr>
              <a:t>Réseaux sociaux et Community Management – Tour d’horizon</a:t>
            </a:r>
            <a:r>
              <a:rPr lang="fr-FR" sz="4200" dirty="0"/>
              <a:t/>
            </a:r>
            <a:br>
              <a:rPr lang="fr-FR" sz="4200" dirty="0"/>
            </a:br>
            <a:endParaRPr lang="fr-FR" sz="4200" dirty="0"/>
          </a:p>
        </p:txBody>
      </p:sp>
    </p:spTree>
    <p:extLst>
      <p:ext uri="{BB962C8B-B14F-4D97-AF65-F5344CB8AC3E}">
        <p14:creationId xmlns:p14="http://schemas.microsoft.com/office/powerpoint/2010/main" val="179992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7E3E4F1-7DE6-4327-B7A3-D7728F666623}"/>
              </a:ext>
            </a:extLst>
          </p:cNvPr>
          <p:cNvSpPr/>
          <p:nvPr/>
        </p:nvSpPr>
        <p:spPr>
          <a:xfrm>
            <a:off x="412124" y="574415"/>
            <a:ext cx="8319752" cy="5035353"/>
          </a:xfrm>
          <a:prstGeom prst="rect">
            <a:avLst/>
          </a:prstGeom>
        </p:spPr>
        <p:txBody>
          <a:bodyPr wrap="square">
            <a:spAutoFit/>
          </a:bodyPr>
          <a:lstStyle/>
          <a:p>
            <a:pPr algn="just">
              <a:lnSpc>
                <a:spcPct val="150000"/>
              </a:lnSpc>
            </a:pPr>
            <a:r>
              <a:rPr lang="fr-FR" b="1" dirty="0"/>
              <a:t>1. La communication</a:t>
            </a:r>
          </a:p>
          <a:p>
            <a:pPr algn="just">
              <a:lnSpc>
                <a:spcPct val="150000"/>
              </a:lnSpc>
            </a:pPr>
            <a:endParaRPr lang="fr-FR" sz="900" dirty="0"/>
          </a:p>
          <a:p>
            <a:pPr algn="just">
              <a:lnSpc>
                <a:spcPct val="150000"/>
              </a:lnSpc>
            </a:pPr>
            <a:r>
              <a:rPr lang="fr-FR" b="1" dirty="0">
                <a:solidFill>
                  <a:srgbClr val="717070"/>
                </a:solidFill>
              </a:rPr>
              <a:t>Le Média Social est basé sur votre communication. </a:t>
            </a:r>
          </a:p>
          <a:p>
            <a:pPr algn="just">
              <a:lnSpc>
                <a:spcPct val="150000"/>
              </a:lnSpc>
            </a:pPr>
            <a:r>
              <a:rPr lang="fr-FR" dirty="0"/>
              <a:t>Vous publiez des contenus (images, vidéos, </a:t>
            </a:r>
            <a:r>
              <a:rPr lang="fr-FR" dirty="0" err="1"/>
              <a:t>eBooks</a:t>
            </a:r>
            <a:r>
              <a:rPr lang="fr-FR" dirty="0"/>
              <a:t>, infographies, livres blancs…) et vous générez de l’engagement avec vos abonnés et vos fans. </a:t>
            </a:r>
          </a:p>
          <a:p>
            <a:pPr algn="just">
              <a:lnSpc>
                <a:spcPct val="150000"/>
              </a:lnSpc>
            </a:pPr>
            <a:endParaRPr lang="fr-FR" sz="900" dirty="0"/>
          </a:p>
          <a:p>
            <a:pPr algn="just">
              <a:lnSpc>
                <a:spcPct val="150000"/>
              </a:lnSpc>
            </a:pPr>
            <a:r>
              <a:rPr lang="fr-FR" b="1" dirty="0"/>
              <a:t>Votre objectif est qu’ils parlent de vous et qu’ils agissent.</a:t>
            </a:r>
          </a:p>
          <a:p>
            <a:pPr algn="just">
              <a:lnSpc>
                <a:spcPct val="150000"/>
              </a:lnSpc>
            </a:pPr>
            <a:endParaRPr lang="fr-FR" sz="900" b="1" dirty="0"/>
          </a:p>
          <a:p>
            <a:pPr algn="just">
              <a:lnSpc>
                <a:spcPct val="150000"/>
              </a:lnSpc>
            </a:pPr>
            <a:r>
              <a:rPr lang="fr-FR" b="1" dirty="0"/>
              <a:t>Le Réseau Social est principalement utilisé pour se mettre en relation.</a:t>
            </a:r>
          </a:p>
          <a:p>
            <a:pPr algn="just">
              <a:lnSpc>
                <a:spcPct val="150000"/>
              </a:lnSpc>
            </a:pPr>
            <a:r>
              <a:rPr lang="fr-FR" dirty="0"/>
              <a:t>Si vous vous joignez à un groupe ou à un réseau et que vous parlez de votre marque, vous ne susciterez pas l'intérêt que vous méritez. </a:t>
            </a:r>
          </a:p>
          <a:p>
            <a:pPr algn="just">
              <a:lnSpc>
                <a:spcPct val="150000"/>
              </a:lnSpc>
            </a:pPr>
            <a:endParaRPr lang="fr-FR" sz="900" dirty="0"/>
          </a:p>
          <a:p>
            <a:pPr algn="just">
              <a:lnSpc>
                <a:spcPct val="150000"/>
              </a:lnSpc>
            </a:pPr>
            <a:r>
              <a:rPr lang="fr-FR" dirty="0"/>
              <a:t>Il faudra prendre le temps de créer une stratégie " social media" afin d’engager votre communauté. </a:t>
            </a:r>
          </a:p>
        </p:txBody>
      </p:sp>
    </p:spTree>
    <p:extLst>
      <p:ext uri="{BB962C8B-B14F-4D97-AF65-F5344CB8AC3E}">
        <p14:creationId xmlns:p14="http://schemas.microsoft.com/office/powerpoint/2010/main" val="10636293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9FCC63B-8AA9-4DAA-9290-FB5333DF804F}"/>
              </a:ext>
            </a:extLst>
          </p:cNvPr>
          <p:cNvSpPr/>
          <p:nvPr/>
        </p:nvSpPr>
        <p:spPr>
          <a:xfrm>
            <a:off x="392805" y="590461"/>
            <a:ext cx="8358389" cy="4412105"/>
          </a:xfrm>
          <a:prstGeom prst="rect">
            <a:avLst/>
          </a:prstGeom>
        </p:spPr>
        <p:txBody>
          <a:bodyPr wrap="square">
            <a:spAutoFit/>
          </a:bodyPr>
          <a:lstStyle/>
          <a:p>
            <a:pPr algn="just">
              <a:lnSpc>
                <a:spcPct val="150000"/>
              </a:lnSpc>
            </a:pPr>
            <a:r>
              <a:rPr lang="fr-FR" b="1" dirty="0">
                <a:solidFill>
                  <a:srgbClr val="717070"/>
                </a:solidFill>
                <a:latin typeface="+mj-lt"/>
              </a:rPr>
              <a:t>3. Renforcer l’engagement et les interactions pour la fidélisation et les programmes ambassadeurs</a:t>
            </a:r>
            <a:endParaRPr lang="fr-FR" dirty="0">
              <a:solidFill>
                <a:srgbClr val="717070"/>
              </a:solidFill>
              <a:latin typeface="+mj-lt"/>
            </a:endParaRPr>
          </a:p>
          <a:p>
            <a:pPr algn="just">
              <a:lnSpc>
                <a:spcPct val="150000"/>
              </a:lnSpc>
            </a:pPr>
            <a:endParaRPr lang="fr-FR" sz="900" dirty="0">
              <a:latin typeface="+mj-lt"/>
            </a:endParaRPr>
          </a:p>
          <a:p>
            <a:pPr algn="just">
              <a:lnSpc>
                <a:spcPct val="150000"/>
              </a:lnSpc>
            </a:pPr>
            <a:r>
              <a:rPr lang="fr-FR" b="1" dirty="0">
                <a:latin typeface="+mj-lt"/>
              </a:rPr>
              <a:t>Ici, l’objectif principal est de générer une relation durable entre le public cible et la marque</a:t>
            </a:r>
            <a:r>
              <a:rPr lang="fr-FR" dirty="0">
                <a:latin typeface="+mj-lt"/>
              </a:rPr>
              <a:t>, grâce à l’identification des personnes clés pour vos marques et votre secteur. </a:t>
            </a:r>
          </a:p>
          <a:p>
            <a:pPr algn="just">
              <a:lnSpc>
                <a:spcPct val="150000"/>
              </a:lnSpc>
            </a:pPr>
            <a:endParaRPr lang="fr-FR" sz="900" dirty="0">
              <a:latin typeface="+mj-lt"/>
            </a:endParaRPr>
          </a:p>
          <a:p>
            <a:pPr algn="just">
              <a:lnSpc>
                <a:spcPct val="150000"/>
              </a:lnSpc>
            </a:pPr>
            <a:r>
              <a:rPr lang="fr-FR" b="1" dirty="0">
                <a:latin typeface="+mj-lt"/>
              </a:rPr>
              <a:t>Il convient donc de communiquer de manière ciblée </a:t>
            </a:r>
            <a:r>
              <a:rPr lang="fr-FR" dirty="0">
                <a:latin typeface="+mj-lt"/>
              </a:rPr>
              <a:t>en collaboration avec des personnes qui ont une certaine crédibilité, légitimité et une autorité dans le réseau. </a:t>
            </a:r>
          </a:p>
          <a:p>
            <a:pPr algn="just">
              <a:lnSpc>
                <a:spcPct val="150000"/>
              </a:lnSpc>
            </a:pPr>
            <a:endParaRPr lang="fr-FR" sz="900" dirty="0">
              <a:latin typeface="+mj-lt"/>
            </a:endParaRPr>
          </a:p>
          <a:p>
            <a:pPr algn="just">
              <a:lnSpc>
                <a:spcPct val="150000"/>
              </a:lnSpc>
            </a:pPr>
            <a:r>
              <a:rPr lang="fr-FR" dirty="0">
                <a:latin typeface="+mj-lt"/>
              </a:rPr>
              <a:t>On ne parle pas forcément d’une audience élevée chez ces leaders d’opinions. </a:t>
            </a:r>
          </a:p>
          <a:p>
            <a:pPr algn="just">
              <a:lnSpc>
                <a:spcPct val="150000"/>
              </a:lnSpc>
            </a:pPr>
            <a:r>
              <a:rPr lang="fr-FR" b="1" dirty="0">
                <a:solidFill>
                  <a:srgbClr val="CB4D60"/>
                </a:solidFill>
                <a:latin typeface="+mj-lt"/>
              </a:rPr>
              <a:t>Car, en fonction de votre marché, une petite communauté très active et impliquée </a:t>
            </a:r>
            <a:r>
              <a:rPr lang="fr-FR" dirty="0">
                <a:latin typeface="+mj-lt"/>
              </a:rPr>
              <a:t>auprès d’un leader d’opinion est plus efficace qu’une grande communauté passive.</a:t>
            </a:r>
            <a:endParaRPr lang="fr-FR" b="0" i="0" dirty="0">
              <a:effectLst/>
              <a:latin typeface="+mj-lt"/>
            </a:endParaRPr>
          </a:p>
        </p:txBody>
      </p:sp>
    </p:spTree>
    <p:extLst>
      <p:ext uri="{BB962C8B-B14F-4D97-AF65-F5344CB8AC3E}">
        <p14:creationId xmlns:p14="http://schemas.microsoft.com/office/powerpoint/2010/main" val="33927994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FC06CFF-3B76-43AF-8804-81DCFE237D6D}"/>
              </a:ext>
            </a:extLst>
          </p:cNvPr>
          <p:cNvSpPr/>
          <p:nvPr/>
        </p:nvSpPr>
        <p:spPr>
          <a:xfrm>
            <a:off x="251138" y="629304"/>
            <a:ext cx="8641724" cy="3581109"/>
          </a:xfrm>
          <a:prstGeom prst="rect">
            <a:avLst/>
          </a:prstGeom>
        </p:spPr>
        <p:txBody>
          <a:bodyPr wrap="square">
            <a:spAutoFit/>
          </a:bodyPr>
          <a:lstStyle/>
          <a:p>
            <a:pPr algn="just">
              <a:lnSpc>
                <a:spcPct val="150000"/>
              </a:lnSpc>
            </a:pPr>
            <a:r>
              <a:rPr lang="fr-FR" dirty="0">
                <a:latin typeface="+mj-lt"/>
              </a:rPr>
              <a:t>C’est pourquoi les stratégies de social media marketing efficaces </a:t>
            </a:r>
            <a:r>
              <a:rPr lang="fr-FR" b="1" dirty="0">
                <a:latin typeface="+mj-lt"/>
              </a:rPr>
              <a:t>visent à recueillir et analyser les messages de vos utilisateurs</a:t>
            </a:r>
            <a:r>
              <a:rPr lang="fr-FR" dirty="0">
                <a:latin typeface="+mj-lt"/>
              </a:rPr>
              <a:t> et de toutes les parties prenantes pour détecter les profils à intégrer :</a:t>
            </a:r>
          </a:p>
          <a:p>
            <a:pPr marL="285750" indent="-285750" algn="just">
              <a:lnSpc>
                <a:spcPct val="150000"/>
              </a:lnSpc>
              <a:buFont typeface="Arial" panose="020B0604020202020204" pitchFamily="34" charset="0"/>
              <a:buChar char="•"/>
            </a:pPr>
            <a:r>
              <a:rPr lang="fr-FR" b="1" dirty="0">
                <a:latin typeface="+mj-lt"/>
              </a:rPr>
              <a:t>des influenceurs à forte audience</a:t>
            </a:r>
          </a:p>
          <a:p>
            <a:pPr marL="285750" indent="-285750" algn="just">
              <a:lnSpc>
                <a:spcPct val="150000"/>
              </a:lnSpc>
              <a:buFont typeface="Arial" panose="020B0604020202020204" pitchFamily="34" charset="0"/>
              <a:buChar char="•"/>
            </a:pPr>
            <a:r>
              <a:rPr lang="fr-FR" b="1" dirty="0">
                <a:latin typeface="+mj-lt"/>
              </a:rPr>
              <a:t>des micro-influenceurs à forte légitimité</a:t>
            </a:r>
          </a:p>
          <a:p>
            <a:pPr marL="285750" indent="-285750" algn="just">
              <a:lnSpc>
                <a:spcPct val="150000"/>
              </a:lnSpc>
              <a:buFont typeface="Arial" panose="020B0604020202020204" pitchFamily="34" charset="0"/>
              <a:buChar char="•"/>
            </a:pPr>
            <a:r>
              <a:rPr lang="fr-FR" b="1" dirty="0">
                <a:latin typeface="+mj-lt"/>
              </a:rPr>
              <a:t>des ambassadeurs à fort capital de sympathie et implication</a:t>
            </a:r>
          </a:p>
          <a:p>
            <a:pPr algn="just">
              <a:lnSpc>
                <a:spcPct val="150000"/>
              </a:lnSpc>
            </a:pPr>
            <a:endParaRPr lang="fr-FR" sz="900" dirty="0">
              <a:latin typeface="+mj-lt"/>
            </a:endParaRPr>
          </a:p>
          <a:p>
            <a:pPr algn="just">
              <a:lnSpc>
                <a:spcPct val="150000"/>
              </a:lnSpc>
            </a:pPr>
            <a:r>
              <a:rPr lang="fr-FR" dirty="0">
                <a:latin typeface="+mj-lt"/>
              </a:rPr>
              <a:t>Grâce à cela, il est possible d’influencer et d’accélérer les phases d’évaluation et de comparaison du parcours client de votre public cible</a:t>
            </a:r>
            <a:endParaRPr lang="fr-FR" i="0" dirty="0">
              <a:effectLst/>
              <a:latin typeface="+mj-lt"/>
            </a:endParaRPr>
          </a:p>
        </p:txBody>
      </p:sp>
    </p:spTree>
    <p:extLst>
      <p:ext uri="{BB962C8B-B14F-4D97-AF65-F5344CB8AC3E}">
        <p14:creationId xmlns:p14="http://schemas.microsoft.com/office/powerpoint/2010/main" val="4974548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1F0F8BC-C86F-419B-A475-7647445320EB}"/>
              </a:ext>
            </a:extLst>
          </p:cNvPr>
          <p:cNvSpPr/>
          <p:nvPr/>
        </p:nvSpPr>
        <p:spPr>
          <a:xfrm>
            <a:off x="296214" y="490804"/>
            <a:ext cx="8551572" cy="3373359"/>
          </a:xfrm>
          <a:prstGeom prst="rect">
            <a:avLst/>
          </a:prstGeom>
        </p:spPr>
        <p:txBody>
          <a:bodyPr wrap="square">
            <a:spAutoFit/>
          </a:bodyPr>
          <a:lstStyle/>
          <a:p>
            <a:pPr algn="just">
              <a:lnSpc>
                <a:spcPct val="150000"/>
              </a:lnSpc>
            </a:pPr>
            <a:r>
              <a:rPr lang="fr-FR" b="1" dirty="0">
                <a:solidFill>
                  <a:srgbClr val="717070"/>
                </a:solidFill>
                <a:latin typeface="+mj-lt"/>
              </a:rPr>
              <a:t>Certains indicateurs qui vous aideront à atteindre cet objectif sont les suivants :</a:t>
            </a:r>
          </a:p>
          <a:p>
            <a:pPr marL="285750" indent="-285750" algn="just">
              <a:lnSpc>
                <a:spcPct val="150000"/>
              </a:lnSpc>
              <a:buFont typeface="Arial" panose="020B0604020202020204" pitchFamily="34" charset="0"/>
              <a:buChar char="•"/>
            </a:pPr>
            <a:r>
              <a:rPr lang="fr-FR" b="1" dirty="0">
                <a:latin typeface="+mj-lt"/>
              </a:rPr>
              <a:t>Performance des Interactions: </a:t>
            </a:r>
            <a:r>
              <a:rPr lang="fr-FR" dirty="0">
                <a:latin typeface="+mj-lt"/>
              </a:rPr>
              <a:t>Nombre d’interactions (Likes, </a:t>
            </a:r>
            <a:r>
              <a:rPr lang="fr-FR" dirty="0" err="1">
                <a:latin typeface="+mj-lt"/>
              </a:rPr>
              <a:t>ReTweet</a:t>
            </a:r>
            <a:r>
              <a:rPr lang="fr-FR" dirty="0">
                <a:latin typeface="+mj-lt"/>
              </a:rPr>
              <a:t>, partages, </a:t>
            </a:r>
            <a:r>
              <a:rPr lang="fr-FR" dirty="0" err="1">
                <a:latin typeface="+mj-lt"/>
              </a:rPr>
              <a:t>repins</a:t>
            </a:r>
            <a:r>
              <a:rPr lang="fr-FR" dirty="0">
                <a:latin typeface="+mj-lt"/>
              </a:rPr>
              <a:t>…), nombre de commentaires.</a:t>
            </a:r>
          </a:p>
          <a:p>
            <a:pPr marL="285750" indent="-285750" algn="just">
              <a:lnSpc>
                <a:spcPct val="150000"/>
              </a:lnSpc>
              <a:buFont typeface="Arial" panose="020B0604020202020204" pitchFamily="34" charset="0"/>
              <a:buChar char="•"/>
            </a:pPr>
            <a:r>
              <a:rPr lang="fr-FR" b="1" dirty="0">
                <a:latin typeface="+mj-lt"/>
              </a:rPr>
              <a:t>Evolution des Interactions : </a:t>
            </a:r>
            <a:r>
              <a:rPr lang="fr-FR" dirty="0">
                <a:latin typeface="+mj-lt"/>
              </a:rPr>
              <a:t>Taux de croissance des interactions.</a:t>
            </a:r>
          </a:p>
          <a:p>
            <a:pPr marL="285750" indent="-285750" algn="just">
              <a:lnSpc>
                <a:spcPct val="150000"/>
              </a:lnSpc>
              <a:buFont typeface="Arial" panose="020B0604020202020204" pitchFamily="34" charset="0"/>
              <a:buChar char="•"/>
            </a:pPr>
            <a:r>
              <a:rPr lang="fr-FR" b="1" dirty="0">
                <a:latin typeface="+mj-lt"/>
              </a:rPr>
              <a:t>Performance des publications : </a:t>
            </a:r>
            <a:r>
              <a:rPr lang="fr-FR" dirty="0">
                <a:latin typeface="+mj-lt"/>
              </a:rPr>
              <a:t>Nombre de messages générant des interactions supérieures à un certain nombre (à définir), taux d’engagement par publication.</a:t>
            </a:r>
          </a:p>
          <a:p>
            <a:pPr marL="285750" indent="-285750" algn="just">
              <a:lnSpc>
                <a:spcPct val="150000"/>
              </a:lnSpc>
              <a:buFont typeface="Arial" panose="020B0604020202020204" pitchFamily="34" charset="0"/>
              <a:buChar char="•"/>
            </a:pPr>
            <a:r>
              <a:rPr lang="fr-FR" b="1" dirty="0">
                <a:latin typeface="+mj-lt"/>
              </a:rPr>
              <a:t>Population des influenceurs : </a:t>
            </a:r>
            <a:r>
              <a:rPr lang="fr-FR" dirty="0">
                <a:latin typeface="+mj-lt"/>
              </a:rPr>
              <a:t>Nombre de nouveaux influenceurs – ambassadeurs. % dans la population cible.</a:t>
            </a:r>
            <a:endParaRPr lang="fr-FR" b="0" i="0" dirty="0">
              <a:effectLst/>
              <a:latin typeface="+mj-lt"/>
            </a:endParaRPr>
          </a:p>
        </p:txBody>
      </p:sp>
    </p:spTree>
    <p:extLst>
      <p:ext uri="{BB962C8B-B14F-4D97-AF65-F5344CB8AC3E}">
        <p14:creationId xmlns:p14="http://schemas.microsoft.com/office/powerpoint/2010/main" val="5761545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F0F5A6C-7B02-4653-934B-FAAC8A852815}"/>
              </a:ext>
            </a:extLst>
          </p:cNvPr>
          <p:cNvSpPr/>
          <p:nvPr/>
        </p:nvSpPr>
        <p:spPr>
          <a:xfrm>
            <a:off x="218940" y="606096"/>
            <a:ext cx="8706119" cy="2126864"/>
          </a:xfrm>
          <a:prstGeom prst="rect">
            <a:avLst/>
          </a:prstGeom>
        </p:spPr>
        <p:txBody>
          <a:bodyPr wrap="square">
            <a:spAutoFit/>
          </a:bodyPr>
          <a:lstStyle/>
          <a:p>
            <a:pPr algn="just">
              <a:lnSpc>
                <a:spcPct val="150000"/>
              </a:lnSpc>
            </a:pPr>
            <a:r>
              <a:rPr lang="fr-FR" b="1" dirty="0">
                <a:latin typeface="+mj-lt"/>
              </a:rPr>
              <a:t>4. Augmenter la satisfaction client et la perception positive</a:t>
            </a:r>
            <a:endParaRPr lang="fr-FR" dirty="0">
              <a:latin typeface="+mj-lt"/>
            </a:endParaRPr>
          </a:p>
          <a:p>
            <a:pPr algn="just">
              <a:lnSpc>
                <a:spcPct val="150000"/>
              </a:lnSpc>
            </a:pPr>
            <a:r>
              <a:rPr lang="fr-FR" dirty="0">
                <a:latin typeface="+mj-lt"/>
              </a:rPr>
              <a:t>Afin d’améliorer l’expérience client, il est nécessaire de capter les messages et avis parlant de vos produits pour mesurer la satisfaction et la perception, et surtout, leur évolution dans le temps en fonction de vos actions marketing et des autres actions stratégiques de l’entreprise.</a:t>
            </a:r>
          </a:p>
        </p:txBody>
      </p:sp>
      <p:pic>
        <p:nvPicPr>
          <p:cNvPr id="3" name="Image 2">
            <a:extLst>
              <a:ext uri="{FF2B5EF4-FFF2-40B4-BE49-F238E27FC236}">
                <a16:creationId xmlns:a16="http://schemas.microsoft.com/office/drawing/2014/main" xmlns="" id="{E9FF7774-CF44-4B27-A0C5-12167A752636}"/>
              </a:ext>
            </a:extLst>
          </p:cNvPr>
          <p:cNvPicPr>
            <a:picLocks noChangeAspect="1"/>
          </p:cNvPicPr>
          <p:nvPr/>
        </p:nvPicPr>
        <p:blipFill>
          <a:blip r:embed="rId2"/>
          <a:stretch>
            <a:fillRect/>
          </a:stretch>
        </p:blipFill>
        <p:spPr>
          <a:xfrm>
            <a:off x="3093712" y="2732961"/>
            <a:ext cx="4973292" cy="3129744"/>
          </a:xfrm>
          <a:prstGeom prst="rect">
            <a:avLst/>
          </a:prstGeom>
          <a:ln>
            <a:noFill/>
          </a:ln>
          <a:effectLst>
            <a:softEdge rad="112500"/>
          </a:effectLst>
        </p:spPr>
      </p:pic>
    </p:spTree>
    <p:extLst>
      <p:ext uri="{BB962C8B-B14F-4D97-AF65-F5344CB8AC3E}">
        <p14:creationId xmlns:p14="http://schemas.microsoft.com/office/powerpoint/2010/main" val="16871113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DAB159E-A05F-4900-B4D6-18DB3B035993}"/>
              </a:ext>
            </a:extLst>
          </p:cNvPr>
          <p:cNvSpPr/>
          <p:nvPr/>
        </p:nvSpPr>
        <p:spPr>
          <a:xfrm>
            <a:off x="302653" y="683947"/>
            <a:ext cx="8538693" cy="3788858"/>
          </a:xfrm>
          <a:prstGeom prst="rect">
            <a:avLst/>
          </a:prstGeom>
        </p:spPr>
        <p:txBody>
          <a:bodyPr wrap="square">
            <a:spAutoFit/>
          </a:bodyPr>
          <a:lstStyle/>
          <a:p>
            <a:pPr algn="just">
              <a:lnSpc>
                <a:spcPct val="150000"/>
              </a:lnSpc>
            </a:pPr>
            <a:r>
              <a:rPr lang="fr-FR" b="1" dirty="0">
                <a:solidFill>
                  <a:srgbClr val="717070"/>
                </a:solidFill>
              </a:rPr>
              <a:t>Voici certains indicateurs que vous pouvez utiliser pour mesurer vos objectifs :</a:t>
            </a:r>
          </a:p>
          <a:p>
            <a:pPr marL="285750" indent="-285750" algn="just">
              <a:lnSpc>
                <a:spcPct val="150000"/>
              </a:lnSpc>
              <a:buFont typeface="Arial" panose="020B0604020202020204" pitchFamily="34" charset="0"/>
              <a:buChar char="•"/>
            </a:pPr>
            <a:r>
              <a:rPr lang="fr-FR" b="1" dirty="0"/>
              <a:t>Perception de la marque : </a:t>
            </a:r>
            <a:r>
              <a:rPr lang="fr-FR" dirty="0"/>
              <a:t>Sentiments associés à votre marque et produits, % de messages positifs, perception comparée des concurrents.</a:t>
            </a:r>
          </a:p>
          <a:p>
            <a:pPr marL="285750" indent="-285750" algn="just">
              <a:lnSpc>
                <a:spcPct val="150000"/>
              </a:lnSpc>
              <a:buFont typeface="Arial" panose="020B0604020202020204" pitchFamily="34" charset="0"/>
              <a:buChar char="•"/>
            </a:pPr>
            <a:r>
              <a:rPr lang="fr-FR" b="1" dirty="0"/>
              <a:t>Evolution de la perception : </a:t>
            </a:r>
            <a:r>
              <a:rPr lang="fr-FR" dirty="0"/>
              <a:t>Taux de croissance des sentiments positifs et négatifs.</a:t>
            </a:r>
          </a:p>
          <a:p>
            <a:pPr marL="285750" indent="-285750" algn="just">
              <a:lnSpc>
                <a:spcPct val="150000"/>
              </a:lnSpc>
              <a:buFont typeface="Arial" panose="020B0604020202020204" pitchFamily="34" charset="0"/>
              <a:buChar char="•"/>
            </a:pPr>
            <a:r>
              <a:rPr lang="fr-FR" b="1" dirty="0"/>
              <a:t>Score de réputation : </a:t>
            </a:r>
            <a:r>
              <a:rPr lang="fr-FR" dirty="0"/>
              <a:t>Sentiments associés à vos marques pondérés par les parts de voix de chacune.</a:t>
            </a:r>
          </a:p>
          <a:p>
            <a:pPr marL="285750" indent="-285750" algn="just">
              <a:lnSpc>
                <a:spcPct val="150000"/>
              </a:lnSpc>
              <a:buFont typeface="Arial" panose="020B0604020202020204" pitchFamily="34" charset="0"/>
              <a:buChar char="•"/>
            </a:pPr>
            <a:r>
              <a:rPr lang="fr-FR" b="1" dirty="0"/>
              <a:t>Performance des réponses : </a:t>
            </a:r>
            <a:r>
              <a:rPr lang="fr-FR" dirty="0"/>
              <a:t>Taux de réponse aux requêtes sur les réseaux sociaux.</a:t>
            </a:r>
          </a:p>
          <a:p>
            <a:pPr marL="285750" indent="-285750" algn="just">
              <a:lnSpc>
                <a:spcPct val="150000"/>
              </a:lnSpc>
              <a:buFont typeface="Arial" panose="020B0604020202020204" pitchFamily="34" charset="0"/>
              <a:buChar char="•"/>
            </a:pPr>
            <a:r>
              <a:rPr lang="fr-FR" b="1" dirty="0"/>
              <a:t>Performance de résolution : </a:t>
            </a:r>
            <a:r>
              <a:rPr lang="fr-FR" dirty="0"/>
              <a:t>Nombre de tickets clients résolus sur une période donnée, taux de croissance des tickets clients résolus sur cette même période.</a:t>
            </a:r>
          </a:p>
        </p:txBody>
      </p:sp>
    </p:spTree>
    <p:extLst>
      <p:ext uri="{BB962C8B-B14F-4D97-AF65-F5344CB8AC3E}">
        <p14:creationId xmlns:p14="http://schemas.microsoft.com/office/powerpoint/2010/main" val="1167944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B332D40B-E11F-436A-9373-A1DB70BD5622}"/>
              </a:ext>
            </a:extLst>
          </p:cNvPr>
          <p:cNvSpPr/>
          <p:nvPr/>
        </p:nvSpPr>
        <p:spPr>
          <a:xfrm>
            <a:off x="186743" y="574002"/>
            <a:ext cx="8770513" cy="1711366"/>
          </a:xfrm>
          <a:prstGeom prst="rect">
            <a:avLst/>
          </a:prstGeom>
        </p:spPr>
        <p:txBody>
          <a:bodyPr wrap="square">
            <a:spAutoFit/>
          </a:bodyPr>
          <a:lstStyle/>
          <a:p>
            <a:pPr algn="just">
              <a:lnSpc>
                <a:spcPct val="150000"/>
              </a:lnSpc>
            </a:pPr>
            <a:r>
              <a:rPr lang="fr-FR" b="1" dirty="0">
                <a:solidFill>
                  <a:srgbClr val="717070"/>
                </a:solidFill>
                <a:latin typeface="+mj-lt"/>
              </a:rPr>
              <a:t>5. Convertir les contacts social media en leads qualifiés pour les services commerciaux</a:t>
            </a:r>
            <a:endParaRPr lang="fr-FR" dirty="0">
              <a:solidFill>
                <a:srgbClr val="717070"/>
              </a:solidFill>
              <a:latin typeface="+mj-lt"/>
            </a:endParaRPr>
          </a:p>
          <a:p>
            <a:pPr algn="just">
              <a:lnSpc>
                <a:spcPct val="150000"/>
              </a:lnSpc>
            </a:pPr>
            <a:r>
              <a:rPr lang="fr-FR" b="1" dirty="0">
                <a:latin typeface="+mj-lt"/>
              </a:rPr>
              <a:t>On s’approche de la fin du tunnel marketing :</a:t>
            </a:r>
            <a:r>
              <a:rPr lang="fr-FR" dirty="0">
                <a:latin typeface="+mj-lt"/>
              </a:rPr>
              <a:t> </a:t>
            </a:r>
          </a:p>
          <a:p>
            <a:pPr algn="just">
              <a:lnSpc>
                <a:spcPct val="150000"/>
              </a:lnSpc>
            </a:pPr>
            <a:r>
              <a:rPr lang="fr-FR" dirty="0">
                <a:latin typeface="+mj-lt"/>
              </a:rPr>
              <a:t>votre contenu, vos campagnes ont généré un certain nombre de leads sur les médias sociaux, des messages issus d’internautes potentiellement intéressé par votre marque. </a:t>
            </a:r>
          </a:p>
        </p:txBody>
      </p:sp>
      <p:pic>
        <p:nvPicPr>
          <p:cNvPr id="2" name="Image 1">
            <a:extLst>
              <a:ext uri="{FF2B5EF4-FFF2-40B4-BE49-F238E27FC236}">
                <a16:creationId xmlns:a16="http://schemas.microsoft.com/office/drawing/2014/main" xmlns="" id="{8DEE0ADB-0CA4-40A8-9960-7927C753A130}"/>
              </a:ext>
            </a:extLst>
          </p:cNvPr>
          <p:cNvPicPr>
            <a:picLocks noChangeAspect="1"/>
          </p:cNvPicPr>
          <p:nvPr/>
        </p:nvPicPr>
        <p:blipFill>
          <a:blip r:embed="rId2"/>
          <a:stretch>
            <a:fillRect/>
          </a:stretch>
        </p:blipFill>
        <p:spPr>
          <a:xfrm>
            <a:off x="5536405" y="2746419"/>
            <a:ext cx="1928813" cy="3429000"/>
          </a:xfrm>
          <a:prstGeom prst="rect">
            <a:avLst/>
          </a:prstGeom>
          <a:ln>
            <a:noFill/>
          </a:ln>
          <a:effectLst>
            <a:softEdge rad="112500"/>
          </a:effectLst>
        </p:spPr>
      </p:pic>
    </p:spTree>
    <p:extLst>
      <p:ext uri="{BB962C8B-B14F-4D97-AF65-F5344CB8AC3E}">
        <p14:creationId xmlns:p14="http://schemas.microsoft.com/office/powerpoint/2010/main" val="2313775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D330E15-0677-4EF7-A320-807018E6552F}"/>
              </a:ext>
            </a:extLst>
          </p:cNvPr>
          <p:cNvSpPr/>
          <p:nvPr/>
        </p:nvSpPr>
        <p:spPr>
          <a:xfrm>
            <a:off x="437882" y="703575"/>
            <a:ext cx="8358388" cy="4204356"/>
          </a:xfrm>
          <a:prstGeom prst="rect">
            <a:avLst/>
          </a:prstGeom>
        </p:spPr>
        <p:txBody>
          <a:bodyPr wrap="square">
            <a:spAutoFit/>
          </a:bodyPr>
          <a:lstStyle/>
          <a:p>
            <a:pPr algn="just">
              <a:lnSpc>
                <a:spcPct val="150000"/>
              </a:lnSpc>
            </a:pPr>
            <a:r>
              <a:rPr lang="fr-FR" b="1" dirty="0"/>
              <a:t>Il convient de mesurer le volume de leads intéressant </a:t>
            </a:r>
            <a:r>
              <a:rPr lang="fr-FR" dirty="0"/>
              <a:t>pour les commerciaux et ingénieurs d’affaires  à travers ce type d’indicateur :</a:t>
            </a:r>
            <a:endParaRPr lang="fr-FR" b="1" dirty="0"/>
          </a:p>
          <a:p>
            <a:pPr marL="285750" indent="-285750" algn="just">
              <a:lnSpc>
                <a:spcPct val="150000"/>
              </a:lnSpc>
              <a:buFont typeface="Arial" panose="020B0604020202020204" pitchFamily="34" charset="0"/>
              <a:buChar char="•"/>
            </a:pPr>
            <a:r>
              <a:rPr lang="fr-FR" b="1" dirty="0"/>
              <a:t>Nombre de leads issus des médias sociaux /canaux sur [période]: </a:t>
            </a:r>
            <a:r>
              <a:rPr lang="fr-FR" dirty="0"/>
              <a:t>Part de leads marketing ayant pour origine les médias sociaux, ou les blogs, transformés en leads commerciaux qualifiés et intégrés dans la plateforme de CRM.</a:t>
            </a:r>
          </a:p>
          <a:p>
            <a:pPr marL="285750" indent="-285750" algn="just">
              <a:lnSpc>
                <a:spcPct val="150000"/>
              </a:lnSpc>
              <a:buFont typeface="Arial" panose="020B0604020202020204" pitchFamily="34" charset="0"/>
              <a:buChar char="•"/>
            </a:pPr>
            <a:r>
              <a:rPr lang="fr-FR" b="1" dirty="0"/>
              <a:t>Croissance des leads issus des médias sociaux : </a:t>
            </a:r>
            <a:r>
              <a:rPr lang="fr-FR" dirty="0"/>
              <a:t>Taux de croissance [mensuel] des conversions des Social leads en Sales leads.</a:t>
            </a:r>
          </a:p>
          <a:p>
            <a:pPr algn="just">
              <a:lnSpc>
                <a:spcPct val="150000"/>
              </a:lnSpc>
            </a:pPr>
            <a:endParaRPr lang="fr-FR" dirty="0"/>
          </a:p>
          <a:p>
            <a:pPr algn="just">
              <a:lnSpc>
                <a:spcPct val="150000"/>
              </a:lnSpc>
            </a:pPr>
            <a:r>
              <a:rPr lang="fr-FR" b="1" dirty="0">
                <a:solidFill>
                  <a:srgbClr val="CB4D60"/>
                </a:solidFill>
              </a:rPr>
              <a:t>Bien entendu, tout ces objectifs doivent faire l’objet d’un </a:t>
            </a:r>
            <a:r>
              <a:rPr lang="fr-FR" b="1" dirty="0" err="1">
                <a:solidFill>
                  <a:srgbClr val="CB4D60"/>
                </a:solidFill>
              </a:rPr>
              <a:t>reporting</a:t>
            </a:r>
            <a:r>
              <a:rPr lang="fr-FR" b="1" dirty="0">
                <a:solidFill>
                  <a:srgbClr val="CB4D60"/>
                </a:solidFill>
              </a:rPr>
              <a:t> régulier </a:t>
            </a:r>
            <a:r>
              <a:rPr lang="fr-FR" dirty="0"/>
              <a:t>pour être analysés. Il conviendra ensuite d’entreprendre des analyses prédictives et correctrices.</a:t>
            </a:r>
          </a:p>
        </p:txBody>
      </p:sp>
    </p:spTree>
    <p:extLst>
      <p:ext uri="{BB962C8B-B14F-4D97-AF65-F5344CB8AC3E}">
        <p14:creationId xmlns:p14="http://schemas.microsoft.com/office/powerpoint/2010/main" val="491845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E5DD659-E365-4CB0-B1D3-AD01BAE35C25}"/>
              </a:ext>
            </a:extLst>
          </p:cNvPr>
          <p:cNvSpPr/>
          <p:nvPr/>
        </p:nvSpPr>
        <p:spPr>
          <a:xfrm>
            <a:off x="470079" y="615728"/>
            <a:ext cx="6304208" cy="506292"/>
          </a:xfrm>
          <a:prstGeom prst="rect">
            <a:avLst/>
          </a:prstGeom>
        </p:spPr>
        <p:txBody>
          <a:bodyPr wrap="square">
            <a:spAutoFit/>
          </a:bodyPr>
          <a:lstStyle/>
          <a:p>
            <a:pPr algn="just">
              <a:lnSpc>
                <a:spcPct val="150000"/>
              </a:lnSpc>
            </a:pPr>
            <a:r>
              <a:rPr lang="fr-FR" sz="2000" b="1" dirty="0">
                <a:solidFill>
                  <a:srgbClr val="79C7C5"/>
                </a:solidFill>
              </a:rPr>
              <a:t>La technique des </a:t>
            </a:r>
            <a:r>
              <a:rPr lang="fr-FR" sz="2000" b="1" dirty="0" err="1">
                <a:solidFill>
                  <a:srgbClr val="79C7C5"/>
                </a:solidFill>
              </a:rPr>
              <a:t>personas</a:t>
            </a:r>
            <a:r>
              <a:rPr lang="fr-FR" sz="2000" b="1" dirty="0">
                <a:solidFill>
                  <a:srgbClr val="79C7C5"/>
                </a:solidFill>
              </a:rPr>
              <a:t> pour définir sa cible</a:t>
            </a:r>
          </a:p>
        </p:txBody>
      </p:sp>
      <p:sp>
        <p:nvSpPr>
          <p:cNvPr id="3" name="Rectangle 2">
            <a:extLst>
              <a:ext uri="{FF2B5EF4-FFF2-40B4-BE49-F238E27FC236}">
                <a16:creationId xmlns:a16="http://schemas.microsoft.com/office/drawing/2014/main" xmlns="" id="{6EF2D221-B077-4357-9D30-28CB60E2FE61}"/>
              </a:ext>
            </a:extLst>
          </p:cNvPr>
          <p:cNvSpPr/>
          <p:nvPr/>
        </p:nvSpPr>
        <p:spPr>
          <a:xfrm>
            <a:off x="470079" y="1156959"/>
            <a:ext cx="8203842" cy="4204356"/>
          </a:xfrm>
          <a:prstGeom prst="rect">
            <a:avLst/>
          </a:prstGeom>
        </p:spPr>
        <p:txBody>
          <a:bodyPr wrap="square">
            <a:spAutoFit/>
          </a:bodyPr>
          <a:lstStyle/>
          <a:p>
            <a:pPr algn="just">
              <a:lnSpc>
                <a:spcPct val="150000"/>
              </a:lnSpc>
            </a:pPr>
            <a:r>
              <a:rPr lang="fr-FR" b="1" dirty="0"/>
              <a:t>Un persona est, dans le domaine marketing, un personnage imaginaire représentant un groupe ou segment cible </a:t>
            </a:r>
            <a:r>
              <a:rPr lang="fr-FR" dirty="0"/>
              <a:t>dans le cadre du développement d’un nouveau produit ou service ou d’une activité marketing prise dans sa globalité.</a:t>
            </a:r>
          </a:p>
          <a:p>
            <a:pPr algn="just">
              <a:lnSpc>
                <a:spcPct val="150000"/>
              </a:lnSpc>
            </a:pPr>
            <a:endParaRPr lang="fr-FR" sz="900" dirty="0"/>
          </a:p>
          <a:p>
            <a:pPr algn="just">
              <a:lnSpc>
                <a:spcPct val="150000"/>
              </a:lnSpc>
            </a:pPr>
            <a:r>
              <a:rPr lang="fr-FR" dirty="0"/>
              <a:t>Le persona est généralement doté d’un prénom et de caractéristiques sociales et psychologiques. </a:t>
            </a:r>
          </a:p>
          <a:p>
            <a:pPr algn="just">
              <a:lnSpc>
                <a:spcPct val="150000"/>
              </a:lnSpc>
            </a:pPr>
            <a:endParaRPr lang="fr-FR" dirty="0"/>
          </a:p>
          <a:p>
            <a:pPr algn="just">
              <a:lnSpc>
                <a:spcPct val="150000"/>
              </a:lnSpc>
            </a:pPr>
            <a:r>
              <a:rPr lang="fr-FR" dirty="0"/>
              <a:t>Plusieurs </a:t>
            </a:r>
            <a:r>
              <a:rPr lang="fr-FR" dirty="0" err="1"/>
              <a:t>personas</a:t>
            </a:r>
            <a:r>
              <a:rPr lang="fr-FR" dirty="0"/>
              <a:t> peuvent être utilisés pour un même projet de développement. </a:t>
            </a:r>
          </a:p>
          <a:p>
            <a:pPr algn="just">
              <a:lnSpc>
                <a:spcPct val="150000"/>
              </a:lnSpc>
            </a:pPr>
            <a:endParaRPr lang="fr-FR" sz="900" dirty="0"/>
          </a:p>
          <a:p>
            <a:pPr algn="just">
              <a:lnSpc>
                <a:spcPct val="150000"/>
              </a:lnSpc>
            </a:pPr>
            <a:r>
              <a:rPr lang="fr-FR" dirty="0"/>
              <a:t>Le persona peut être même parfois représenté sous forme de story </a:t>
            </a:r>
            <a:r>
              <a:rPr lang="fr-FR" dirty="0" err="1"/>
              <a:t>board</a:t>
            </a:r>
            <a:r>
              <a:rPr lang="fr-FR" dirty="0"/>
              <a:t> en situation d’utilisation du produit ou service.</a:t>
            </a:r>
          </a:p>
        </p:txBody>
      </p:sp>
    </p:spTree>
    <p:extLst>
      <p:ext uri="{BB962C8B-B14F-4D97-AF65-F5344CB8AC3E}">
        <p14:creationId xmlns:p14="http://schemas.microsoft.com/office/powerpoint/2010/main" val="13337836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3AC8A73-7B20-4FEE-9338-8C834E54B642}"/>
              </a:ext>
            </a:extLst>
          </p:cNvPr>
          <p:cNvSpPr/>
          <p:nvPr/>
        </p:nvSpPr>
        <p:spPr>
          <a:xfrm>
            <a:off x="373487" y="527714"/>
            <a:ext cx="8397025" cy="3788858"/>
          </a:xfrm>
          <a:prstGeom prst="rect">
            <a:avLst/>
          </a:prstGeom>
        </p:spPr>
        <p:txBody>
          <a:bodyPr wrap="square">
            <a:spAutoFit/>
          </a:bodyPr>
          <a:lstStyle/>
          <a:p>
            <a:pPr algn="just">
              <a:lnSpc>
                <a:spcPct val="150000"/>
              </a:lnSpc>
            </a:pPr>
            <a:r>
              <a:rPr lang="fr-FR" dirty="0"/>
              <a:t>Un persona créé pour le développement d’un nouveau modèle de voiture citadine pourrait être par exemple :</a:t>
            </a:r>
          </a:p>
          <a:p>
            <a:pPr marL="285750" indent="-285750" algn="just">
              <a:lnSpc>
                <a:spcPct val="150000"/>
              </a:lnSpc>
              <a:buFont typeface="Arial" panose="020B0604020202020204" pitchFamily="34" charset="0"/>
              <a:buChar char="•"/>
            </a:pPr>
            <a:r>
              <a:rPr lang="fr-FR" dirty="0"/>
              <a:t>Caroline</a:t>
            </a:r>
          </a:p>
          <a:p>
            <a:pPr marL="285750" indent="-285750" algn="just">
              <a:lnSpc>
                <a:spcPct val="150000"/>
              </a:lnSpc>
              <a:buFont typeface="Arial" panose="020B0604020202020204" pitchFamily="34" charset="0"/>
              <a:buChar char="•"/>
            </a:pPr>
            <a:r>
              <a:rPr lang="fr-FR" dirty="0"/>
              <a:t>40 ans</a:t>
            </a:r>
          </a:p>
          <a:p>
            <a:pPr marL="285750" indent="-285750" algn="just">
              <a:lnSpc>
                <a:spcPct val="150000"/>
              </a:lnSpc>
              <a:buFont typeface="Arial" panose="020B0604020202020204" pitchFamily="34" charset="0"/>
              <a:buChar char="•"/>
            </a:pPr>
            <a:r>
              <a:rPr lang="fr-FR" dirty="0"/>
              <a:t>2 enfants</a:t>
            </a:r>
          </a:p>
          <a:p>
            <a:pPr marL="285750" indent="-285750" algn="just">
              <a:lnSpc>
                <a:spcPct val="150000"/>
              </a:lnSpc>
              <a:buFont typeface="Arial" panose="020B0604020202020204" pitchFamily="34" charset="0"/>
              <a:buChar char="•"/>
            </a:pPr>
            <a:r>
              <a:rPr lang="fr-FR" dirty="0"/>
              <a:t>urbaine</a:t>
            </a:r>
          </a:p>
          <a:p>
            <a:pPr marL="285750" indent="-285750" algn="just">
              <a:lnSpc>
                <a:spcPct val="150000"/>
              </a:lnSpc>
              <a:buFont typeface="Arial" panose="020B0604020202020204" pitchFamily="34" charset="0"/>
              <a:buChar char="•"/>
            </a:pPr>
            <a:r>
              <a:rPr lang="fr-FR" dirty="0"/>
              <a:t>cadre supérieur</a:t>
            </a:r>
          </a:p>
          <a:p>
            <a:pPr marL="285750" indent="-285750" algn="just">
              <a:lnSpc>
                <a:spcPct val="150000"/>
              </a:lnSpc>
              <a:buFont typeface="Arial" panose="020B0604020202020204" pitchFamily="34" charset="0"/>
              <a:buChar char="•"/>
            </a:pPr>
            <a:r>
              <a:rPr lang="fr-FR" dirty="0"/>
              <a:t>suit de très près la mode</a:t>
            </a:r>
          </a:p>
          <a:p>
            <a:pPr marL="285750" indent="-285750" algn="just">
              <a:lnSpc>
                <a:spcPct val="150000"/>
              </a:lnSpc>
              <a:buFont typeface="Arial" panose="020B0604020202020204" pitchFamily="34" charset="0"/>
              <a:buChar char="•"/>
            </a:pPr>
            <a:r>
              <a:rPr lang="fr-FR" dirty="0"/>
              <a:t>etc..</a:t>
            </a:r>
          </a:p>
        </p:txBody>
      </p:sp>
      <p:sp>
        <p:nvSpPr>
          <p:cNvPr id="3" name="Rectangle 2">
            <a:extLst>
              <a:ext uri="{FF2B5EF4-FFF2-40B4-BE49-F238E27FC236}">
                <a16:creationId xmlns:a16="http://schemas.microsoft.com/office/drawing/2014/main" xmlns="" id="{A3AB2337-49B4-4F3D-9C1A-B8E59FA0D658}"/>
              </a:ext>
            </a:extLst>
          </p:cNvPr>
          <p:cNvSpPr/>
          <p:nvPr/>
        </p:nvSpPr>
        <p:spPr>
          <a:xfrm>
            <a:off x="309092" y="4461451"/>
            <a:ext cx="8461420" cy="1295868"/>
          </a:xfrm>
          <a:prstGeom prst="rect">
            <a:avLst/>
          </a:prstGeom>
        </p:spPr>
        <p:txBody>
          <a:bodyPr wrap="square">
            <a:spAutoFit/>
          </a:bodyPr>
          <a:lstStyle/>
          <a:p>
            <a:pPr algn="just">
              <a:lnSpc>
                <a:spcPct val="150000"/>
              </a:lnSpc>
            </a:pPr>
            <a:r>
              <a:rPr lang="fr-FR" dirty="0"/>
              <a:t>Les </a:t>
            </a:r>
            <a:r>
              <a:rPr lang="fr-FR" dirty="0" err="1"/>
              <a:t>personas</a:t>
            </a:r>
            <a:r>
              <a:rPr lang="fr-FR" dirty="0"/>
              <a:t> sont, entre autres, pris en compte pour le développement des caractéristiques produits / services, pour le développement des contenus d’un site web et pour l’optimisation des parcours client. </a:t>
            </a:r>
          </a:p>
        </p:txBody>
      </p:sp>
    </p:spTree>
    <p:extLst>
      <p:ext uri="{BB962C8B-B14F-4D97-AF65-F5344CB8AC3E}">
        <p14:creationId xmlns:p14="http://schemas.microsoft.com/office/powerpoint/2010/main" val="42562314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xmlns="" id="{DA9845E9-3F53-49BB-93DE-4CAEC291A078}"/>
              </a:ext>
            </a:extLst>
          </p:cNvPr>
          <p:cNvPicPr>
            <a:picLocks noChangeAspect="1"/>
          </p:cNvPicPr>
          <p:nvPr/>
        </p:nvPicPr>
        <p:blipFill>
          <a:blip r:embed="rId2"/>
          <a:stretch>
            <a:fillRect/>
          </a:stretch>
        </p:blipFill>
        <p:spPr>
          <a:xfrm>
            <a:off x="383062" y="682579"/>
            <a:ext cx="8377876" cy="4713667"/>
          </a:xfrm>
          <a:prstGeom prst="rect">
            <a:avLst/>
          </a:prstGeom>
          <a:ln>
            <a:noFill/>
          </a:ln>
          <a:effectLst>
            <a:softEdge rad="112500"/>
          </a:effectLst>
        </p:spPr>
      </p:pic>
    </p:spTree>
    <p:extLst>
      <p:ext uri="{BB962C8B-B14F-4D97-AF65-F5344CB8AC3E}">
        <p14:creationId xmlns:p14="http://schemas.microsoft.com/office/powerpoint/2010/main" val="752947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6594A45-0DD8-4C87-94B2-CDEFBA200FBA}"/>
              </a:ext>
            </a:extLst>
          </p:cNvPr>
          <p:cNvSpPr/>
          <p:nvPr/>
        </p:nvSpPr>
        <p:spPr>
          <a:xfrm>
            <a:off x="412124" y="671109"/>
            <a:ext cx="8319752" cy="5035353"/>
          </a:xfrm>
          <a:prstGeom prst="rect">
            <a:avLst/>
          </a:prstGeom>
        </p:spPr>
        <p:txBody>
          <a:bodyPr wrap="square">
            <a:spAutoFit/>
          </a:bodyPr>
          <a:lstStyle/>
          <a:p>
            <a:pPr algn="just">
              <a:lnSpc>
                <a:spcPct val="150000"/>
              </a:lnSpc>
            </a:pPr>
            <a:r>
              <a:rPr lang="fr-FR" b="1" dirty="0"/>
              <a:t>2. L’objectif</a:t>
            </a:r>
          </a:p>
          <a:p>
            <a:pPr algn="just">
              <a:lnSpc>
                <a:spcPct val="150000"/>
              </a:lnSpc>
            </a:pPr>
            <a:endParaRPr lang="fr-FR" sz="900" dirty="0"/>
          </a:p>
          <a:p>
            <a:pPr algn="just">
              <a:lnSpc>
                <a:spcPct val="150000"/>
              </a:lnSpc>
            </a:pPr>
            <a:r>
              <a:rPr lang="fr-FR" b="1" dirty="0">
                <a:solidFill>
                  <a:srgbClr val="717070"/>
                </a:solidFill>
              </a:rPr>
              <a:t>La plus grande différence entre média social et réseau social est leur objectif.</a:t>
            </a:r>
          </a:p>
          <a:p>
            <a:pPr algn="just">
              <a:lnSpc>
                <a:spcPct val="150000"/>
              </a:lnSpc>
            </a:pPr>
            <a:r>
              <a:rPr lang="fr-FR" dirty="0"/>
              <a:t>Votre but ultime sur les réseaux sociaux est de créer votre communauté de fan ou d’abonnés. </a:t>
            </a:r>
          </a:p>
          <a:p>
            <a:pPr algn="just">
              <a:lnSpc>
                <a:spcPct val="150000"/>
              </a:lnSpc>
            </a:pPr>
            <a:r>
              <a:rPr lang="fr-FR" dirty="0"/>
              <a:t>Par contre, votre objectif n’est pas en soi de faire du commerce. </a:t>
            </a:r>
          </a:p>
          <a:p>
            <a:pPr algn="just">
              <a:lnSpc>
                <a:spcPct val="150000"/>
              </a:lnSpc>
            </a:pPr>
            <a:r>
              <a:rPr lang="fr-FR" dirty="0"/>
              <a:t>Il s’agit surtout de networking (réseautage).</a:t>
            </a:r>
          </a:p>
          <a:p>
            <a:pPr algn="just">
              <a:lnSpc>
                <a:spcPct val="150000"/>
              </a:lnSpc>
            </a:pPr>
            <a:endParaRPr lang="fr-FR" sz="900" dirty="0"/>
          </a:p>
          <a:p>
            <a:pPr algn="just">
              <a:lnSpc>
                <a:spcPct val="150000"/>
              </a:lnSpc>
            </a:pPr>
            <a:r>
              <a:rPr lang="fr-FR" b="1" dirty="0"/>
              <a:t>Votre objectif sur les médias sociaux est de créer de la viralité, du buzz et d’améliorer les résultats financiers. </a:t>
            </a:r>
          </a:p>
          <a:p>
            <a:pPr algn="just">
              <a:lnSpc>
                <a:spcPct val="150000"/>
              </a:lnSpc>
            </a:pPr>
            <a:endParaRPr lang="fr-FR" dirty="0"/>
          </a:p>
          <a:p>
            <a:pPr algn="just">
              <a:lnSpc>
                <a:spcPct val="150000"/>
              </a:lnSpc>
            </a:pPr>
            <a:r>
              <a:rPr lang="fr-FR" dirty="0"/>
              <a:t>Par conséquent, vous collectez les « data » (données) pour générer des leads et des ventes. </a:t>
            </a:r>
          </a:p>
        </p:txBody>
      </p:sp>
    </p:spTree>
    <p:extLst>
      <p:ext uri="{BB962C8B-B14F-4D97-AF65-F5344CB8AC3E}">
        <p14:creationId xmlns:p14="http://schemas.microsoft.com/office/powerpoint/2010/main" val="19348228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913AA05-15C5-44EA-B4C5-8976ADD20617}"/>
              </a:ext>
            </a:extLst>
          </p:cNvPr>
          <p:cNvSpPr/>
          <p:nvPr/>
        </p:nvSpPr>
        <p:spPr>
          <a:xfrm>
            <a:off x="341290" y="610089"/>
            <a:ext cx="8461419" cy="4873770"/>
          </a:xfrm>
          <a:prstGeom prst="rect">
            <a:avLst/>
          </a:prstGeom>
        </p:spPr>
        <p:txBody>
          <a:bodyPr wrap="square">
            <a:spAutoFit/>
          </a:bodyPr>
          <a:lstStyle/>
          <a:p>
            <a:pPr algn="just">
              <a:lnSpc>
                <a:spcPct val="150000"/>
              </a:lnSpc>
            </a:pPr>
            <a:r>
              <a:rPr lang="fr-FR" sz="2000" b="1" dirty="0">
                <a:solidFill>
                  <a:srgbClr val="79C7C5"/>
                </a:solidFill>
                <a:latin typeface="+mj-lt"/>
              </a:rPr>
              <a:t>L’importance de la charte éditoriale</a:t>
            </a:r>
          </a:p>
          <a:p>
            <a:pPr algn="just">
              <a:lnSpc>
                <a:spcPct val="150000"/>
              </a:lnSpc>
            </a:pPr>
            <a:r>
              <a:rPr lang="fr-FR" b="1" dirty="0">
                <a:latin typeface="+mj-lt"/>
              </a:rPr>
              <a:t>Qu’est-ce qu’une charte éditoriale ?</a:t>
            </a:r>
          </a:p>
          <a:p>
            <a:pPr algn="just">
              <a:lnSpc>
                <a:spcPct val="150000"/>
              </a:lnSpc>
            </a:pPr>
            <a:r>
              <a:rPr lang="fr-FR" dirty="0">
                <a:latin typeface="+mj-lt"/>
              </a:rPr>
              <a:t>Une charte éditoriale est un document dans lequel on note toutes les règles de publications. </a:t>
            </a:r>
          </a:p>
          <a:p>
            <a:pPr algn="just">
              <a:lnSpc>
                <a:spcPct val="150000"/>
              </a:lnSpc>
            </a:pPr>
            <a:endParaRPr lang="fr-FR" sz="900" dirty="0">
              <a:latin typeface="+mj-lt"/>
            </a:endParaRPr>
          </a:p>
          <a:p>
            <a:pPr algn="just">
              <a:lnSpc>
                <a:spcPct val="150000"/>
              </a:lnSpc>
            </a:pPr>
            <a:r>
              <a:rPr lang="fr-FR" dirty="0">
                <a:latin typeface="+mj-lt"/>
              </a:rPr>
              <a:t>Il existe autant de chartes éditoriales possibles qu’il existe de médias… </a:t>
            </a:r>
          </a:p>
          <a:p>
            <a:pPr algn="just">
              <a:lnSpc>
                <a:spcPct val="150000"/>
              </a:lnSpc>
            </a:pPr>
            <a:r>
              <a:rPr lang="fr-FR" dirty="0">
                <a:latin typeface="+mj-lt"/>
              </a:rPr>
              <a:t>Voici quelques exemples courants :</a:t>
            </a:r>
          </a:p>
          <a:p>
            <a:pPr marL="285750" indent="-285750" algn="just">
              <a:lnSpc>
                <a:spcPct val="150000"/>
              </a:lnSpc>
              <a:buFont typeface="Arial" panose="020B0604020202020204" pitchFamily="34" charset="0"/>
              <a:buChar char="•"/>
            </a:pPr>
            <a:r>
              <a:rPr lang="fr-FR" dirty="0">
                <a:latin typeface="+mj-lt"/>
              </a:rPr>
              <a:t>Un journal ou un magazine </a:t>
            </a:r>
          </a:p>
          <a:p>
            <a:pPr marL="285750" indent="-285750" algn="just">
              <a:lnSpc>
                <a:spcPct val="150000"/>
              </a:lnSpc>
              <a:buFont typeface="Arial" panose="020B0604020202020204" pitchFamily="34" charset="0"/>
              <a:buChar char="•"/>
            </a:pPr>
            <a:r>
              <a:rPr lang="fr-FR" dirty="0">
                <a:latin typeface="+mj-lt"/>
              </a:rPr>
              <a:t>Les réseaux sociaux </a:t>
            </a:r>
          </a:p>
          <a:p>
            <a:pPr marL="285750" indent="-285750" algn="just">
              <a:lnSpc>
                <a:spcPct val="150000"/>
              </a:lnSpc>
              <a:buFont typeface="Arial" panose="020B0604020202020204" pitchFamily="34" charset="0"/>
              <a:buChar char="•"/>
            </a:pPr>
            <a:r>
              <a:rPr lang="fr-FR" dirty="0">
                <a:latin typeface="+mj-lt"/>
              </a:rPr>
              <a:t>Un blog </a:t>
            </a:r>
          </a:p>
          <a:p>
            <a:pPr marL="285750" indent="-285750" algn="just">
              <a:lnSpc>
                <a:spcPct val="150000"/>
              </a:lnSpc>
              <a:buFont typeface="Arial" panose="020B0604020202020204" pitchFamily="34" charset="0"/>
              <a:buChar char="•"/>
            </a:pPr>
            <a:r>
              <a:rPr lang="fr-FR" dirty="0">
                <a:latin typeface="+mj-lt"/>
              </a:rPr>
              <a:t>Un journal télévisé </a:t>
            </a:r>
          </a:p>
          <a:p>
            <a:pPr marL="285750" indent="-285750" algn="just">
              <a:lnSpc>
                <a:spcPct val="150000"/>
              </a:lnSpc>
              <a:buFont typeface="Arial" panose="020B0604020202020204" pitchFamily="34" charset="0"/>
              <a:buChar char="•"/>
            </a:pPr>
            <a:r>
              <a:rPr lang="fr-FR" dirty="0" err="1">
                <a:latin typeface="+mj-lt"/>
              </a:rPr>
              <a:t>Etc</a:t>
            </a:r>
            <a:endParaRPr lang="fr-FR" b="0" i="0" dirty="0">
              <a:effectLst/>
              <a:latin typeface="+mj-lt"/>
            </a:endParaRPr>
          </a:p>
        </p:txBody>
      </p:sp>
    </p:spTree>
    <p:extLst>
      <p:ext uri="{BB962C8B-B14F-4D97-AF65-F5344CB8AC3E}">
        <p14:creationId xmlns:p14="http://schemas.microsoft.com/office/powerpoint/2010/main" val="27008877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69EB950-129E-499D-95CB-B0DD0CD1ADD9}"/>
              </a:ext>
            </a:extLst>
          </p:cNvPr>
          <p:cNvSpPr/>
          <p:nvPr/>
        </p:nvSpPr>
        <p:spPr>
          <a:xfrm>
            <a:off x="302653" y="568281"/>
            <a:ext cx="8538693" cy="464871"/>
          </a:xfrm>
          <a:prstGeom prst="rect">
            <a:avLst/>
          </a:prstGeom>
        </p:spPr>
        <p:txBody>
          <a:bodyPr wrap="square">
            <a:spAutoFit/>
          </a:bodyPr>
          <a:lstStyle/>
          <a:p>
            <a:pPr algn="just">
              <a:lnSpc>
                <a:spcPct val="150000"/>
              </a:lnSpc>
            </a:pPr>
            <a:r>
              <a:rPr lang="fr-FR" b="1" dirty="0">
                <a:solidFill>
                  <a:srgbClr val="717070"/>
                </a:solidFill>
                <a:latin typeface="+mj-lt"/>
              </a:rPr>
              <a:t>Pourquoi formaliser un tel document ?</a:t>
            </a:r>
          </a:p>
        </p:txBody>
      </p:sp>
      <p:sp>
        <p:nvSpPr>
          <p:cNvPr id="3" name="Rectangle 2">
            <a:extLst>
              <a:ext uri="{FF2B5EF4-FFF2-40B4-BE49-F238E27FC236}">
                <a16:creationId xmlns:a16="http://schemas.microsoft.com/office/drawing/2014/main" xmlns="" id="{685AC779-8ABF-4AD1-AD19-D40D12E3AE53}"/>
              </a:ext>
            </a:extLst>
          </p:cNvPr>
          <p:cNvSpPr/>
          <p:nvPr/>
        </p:nvSpPr>
        <p:spPr>
          <a:xfrm>
            <a:off x="302653" y="1062129"/>
            <a:ext cx="8538693" cy="3581109"/>
          </a:xfrm>
          <a:prstGeom prst="rect">
            <a:avLst/>
          </a:prstGeom>
        </p:spPr>
        <p:txBody>
          <a:bodyPr wrap="square">
            <a:spAutoFit/>
          </a:bodyPr>
          <a:lstStyle/>
          <a:p>
            <a:pPr algn="just">
              <a:lnSpc>
                <a:spcPct val="150000"/>
              </a:lnSpc>
            </a:pPr>
            <a:r>
              <a:rPr lang="fr-FR" dirty="0"/>
              <a:t>Que vous soyez seul ou que vous soyez 500 dans votre entreprise, il est toujours bon de formaliser la charte éditoriale, et cela pour plusieurs raisons :</a:t>
            </a:r>
          </a:p>
          <a:p>
            <a:pPr algn="just">
              <a:lnSpc>
                <a:spcPct val="150000"/>
              </a:lnSpc>
            </a:pPr>
            <a:endParaRPr lang="fr-FR" sz="900" dirty="0"/>
          </a:p>
          <a:p>
            <a:pPr marL="285750" indent="-285750" algn="just">
              <a:lnSpc>
                <a:spcPct val="150000"/>
              </a:lnSpc>
              <a:buFont typeface="Arial" panose="020B0604020202020204" pitchFamily="34" charset="0"/>
              <a:buChar char="•"/>
            </a:pPr>
            <a:r>
              <a:rPr lang="fr-FR" b="1" dirty="0"/>
              <a:t>Le jour où vous partez de votre entreprise</a:t>
            </a:r>
            <a:r>
              <a:rPr lang="fr-FR" dirty="0"/>
              <a:t>, comment celui qui vous remplace peut-il savoir ce qu’il faut faire exactement sans ce document ?</a:t>
            </a:r>
          </a:p>
          <a:p>
            <a:pPr algn="just">
              <a:lnSpc>
                <a:spcPct val="150000"/>
              </a:lnSpc>
            </a:pPr>
            <a:endParaRPr lang="fr-FR" dirty="0"/>
          </a:p>
          <a:p>
            <a:pPr marL="285750" indent="-285750" algn="just">
              <a:lnSpc>
                <a:spcPct val="150000"/>
              </a:lnSpc>
              <a:buFont typeface="Arial" panose="020B0604020202020204" pitchFamily="34" charset="0"/>
              <a:buChar char="•"/>
            </a:pPr>
            <a:r>
              <a:rPr lang="fr-FR" b="1" dirty="0"/>
              <a:t>La charte éditoriale permet de poser des idées et des principes sur du papier. </a:t>
            </a:r>
          </a:p>
          <a:p>
            <a:pPr marL="269875" algn="just">
              <a:lnSpc>
                <a:spcPct val="150000"/>
              </a:lnSpc>
            </a:pPr>
            <a:r>
              <a:rPr lang="fr-FR" dirty="0"/>
              <a:t>Ce document peut donc faire figure de “preuve” ou de “contrat” et vous permettre de prendre des décisions plus facilement </a:t>
            </a:r>
          </a:p>
        </p:txBody>
      </p:sp>
    </p:spTree>
    <p:extLst>
      <p:ext uri="{BB962C8B-B14F-4D97-AF65-F5344CB8AC3E}">
        <p14:creationId xmlns:p14="http://schemas.microsoft.com/office/powerpoint/2010/main" val="32299433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3D4C372-D528-4DAE-A763-76CA65AEA483}"/>
              </a:ext>
            </a:extLst>
          </p:cNvPr>
          <p:cNvSpPr/>
          <p:nvPr/>
        </p:nvSpPr>
        <p:spPr>
          <a:xfrm>
            <a:off x="289774" y="741592"/>
            <a:ext cx="8564451" cy="2126864"/>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fr-FR" b="1" dirty="0"/>
              <a:t>Si vous faites un partenariat avec une autre entreprise</a:t>
            </a:r>
            <a:r>
              <a:rPr lang="fr-FR" dirty="0"/>
              <a:t>, elle peut avoir besoin de votre charte éditoriale pour travailler avec vous. </a:t>
            </a:r>
          </a:p>
          <a:p>
            <a:pPr marL="285750" indent="-285750" algn="just">
              <a:lnSpc>
                <a:spcPct val="150000"/>
              </a:lnSpc>
              <a:buFont typeface="Arial" panose="020B0604020202020204" pitchFamily="34" charset="0"/>
              <a:buChar char="•"/>
            </a:pPr>
            <a:endParaRPr lang="fr-FR" dirty="0"/>
          </a:p>
          <a:p>
            <a:pPr algn="just">
              <a:lnSpc>
                <a:spcPct val="150000"/>
              </a:lnSpc>
            </a:pPr>
            <a:r>
              <a:rPr lang="fr-FR" dirty="0"/>
              <a:t>Vous savez donc maintenant que </a:t>
            </a:r>
            <a:r>
              <a:rPr lang="fr-FR" b="1" dirty="0"/>
              <a:t>la charte éditoriale est un document IMPERATIF </a:t>
            </a:r>
            <a:r>
              <a:rPr lang="fr-FR" dirty="0"/>
              <a:t>pour tout professionnel se lançant dans la diffusion de contenu.</a:t>
            </a:r>
          </a:p>
        </p:txBody>
      </p:sp>
      <p:pic>
        <p:nvPicPr>
          <p:cNvPr id="3" name="Image 2">
            <a:extLst>
              <a:ext uri="{FF2B5EF4-FFF2-40B4-BE49-F238E27FC236}">
                <a16:creationId xmlns:a16="http://schemas.microsoft.com/office/drawing/2014/main" xmlns="" id="{49B5574D-CB01-4A27-BA11-0D155FF78993}"/>
              </a:ext>
            </a:extLst>
          </p:cNvPr>
          <p:cNvPicPr>
            <a:picLocks noChangeAspect="1"/>
          </p:cNvPicPr>
          <p:nvPr/>
        </p:nvPicPr>
        <p:blipFill>
          <a:blip r:embed="rId2"/>
          <a:stretch>
            <a:fillRect/>
          </a:stretch>
        </p:blipFill>
        <p:spPr>
          <a:xfrm>
            <a:off x="4834018" y="3247953"/>
            <a:ext cx="3252047" cy="2868455"/>
          </a:xfrm>
          <a:prstGeom prst="rect">
            <a:avLst/>
          </a:prstGeom>
          <a:ln>
            <a:noFill/>
          </a:ln>
          <a:effectLst>
            <a:softEdge rad="112500"/>
          </a:effectLst>
        </p:spPr>
      </p:pic>
    </p:spTree>
    <p:extLst>
      <p:ext uri="{BB962C8B-B14F-4D97-AF65-F5344CB8AC3E}">
        <p14:creationId xmlns:p14="http://schemas.microsoft.com/office/powerpoint/2010/main" val="16647770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5257BB7-20A0-4015-9FCD-B6195E052AC8}"/>
              </a:ext>
            </a:extLst>
          </p:cNvPr>
          <p:cNvSpPr/>
          <p:nvPr/>
        </p:nvSpPr>
        <p:spPr>
          <a:xfrm>
            <a:off x="369375" y="600722"/>
            <a:ext cx="7806048" cy="1014124"/>
          </a:xfrm>
          <a:prstGeom prst="rect">
            <a:avLst/>
          </a:prstGeom>
        </p:spPr>
        <p:txBody>
          <a:bodyPr wrap="none">
            <a:spAutoFit/>
          </a:bodyPr>
          <a:lstStyle/>
          <a:p>
            <a:pPr>
              <a:lnSpc>
                <a:spcPct val="150000"/>
              </a:lnSpc>
            </a:pPr>
            <a:r>
              <a:rPr lang="fr-FR" sz="2200" b="1" dirty="0">
                <a:solidFill>
                  <a:srgbClr val="2C82C5"/>
                </a:solidFill>
              </a:rPr>
              <a:t>Définir son calendrier éditorial</a:t>
            </a:r>
          </a:p>
          <a:p>
            <a:pPr>
              <a:lnSpc>
                <a:spcPct val="150000"/>
              </a:lnSpc>
            </a:pPr>
            <a:r>
              <a:rPr lang="fr-FR" sz="2000" b="1" dirty="0">
                <a:solidFill>
                  <a:srgbClr val="79C7C5"/>
                </a:solidFill>
              </a:rPr>
              <a:t>Choisir les fréquences de la communication et les moments à privilégier</a:t>
            </a:r>
          </a:p>
        </p:txBody>
      </p:sp>
    </p:spTree>
    <p:extLst>
      <p:ext uri="{BB962C8B-B14F-4D97-AF65-F5344CB8AC3E}">
        <p14:creationId xmlns:p14="http://schemas.microsoft.com/office/powerpoint/2010/main" val="41318141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0DF8DFA-A8C9-4868-9BF9-D448E693EA89}"/>
              </a:ext>
            </a:extLst>
          </p:cNvPr>
          <p:cNvSpPr/>
          <p:nvPr/>
        </p:nvSpPr>
        <p:spPr>
          <a:xfrm>
            <a:off x="334850" y="631982"/>
            <a:ext cx="8281115" cy="506292"/>
          </a:xfrm>
          <a:prstGeom prst="rect">
            <a:avLst/>
          </a:prstGeom>
        </p:spPr>
        <p:txBody>
          <a:bodyPr wrap="square">
            <a:spAutoFit/>
          </a:bodyPr>
          <a:lstStyle/>
          <a:p>
            <a:pPr>
              <a:lnSpc>
                <a:spcPct val="150000"/>
              </a:lnSpc>
            </a:pPr>
            <a:r>
              <a:rPr lang="fr-FR" sz="2000" b="1" dirty="0">
                <a:solidFill>
                  <a:srgbClr val="79C7C5"/>
                </a:solidFill>
              </a:rPr>
              <a:t>Choisir les types de publication</a:t>
            </a:r>
          </a:p>
        </p:txBody>
      </p:sp>
    </p:spTree>
    <p:extLst>
      <p:ext uri="{BB962C8B-B14F-4D97-AF65-F5344CB8AC3E}">
        <p14:creationId xmlns:p14="http://schemas.microsoft.com/office/powerpoint/2010/main" val="7461428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232E27B-DB93-4836-B1AD-E43C04CC94AC}"/>
              </a:ext>
            </a:extLst>
          </p:cNvPr>
          <p:cNvSpPr/>
          <p:nvPr/>
        </p:nvSpPr>
        <p:spPr>
          <a:xfrm>
            <a:off x="257576" y="554709"/>
            <a:ext cx="8062175" cy="506292"/>
          </a:xfrm>
          <a:prstGeom prst="rect">
            <a:avLst/>
          </a:prstGeom>
        </p:spPr>
        <p:txBody>
          <a:bodyPr wrap="square">
            <a:spAutoFit/>
          </a:bodyPr>
          <a:lstStyle/>
          <a:p>
            <a:pPr>
              <a:lnSpc>
                <a:spcPct val="150000"/>
              </a:lnSpc>
            </a:pPr>
            <a:r>
              <a:rPr lang="fr-FR" sz="2000" b="1" dirty="0">
                <a:solidFill>
                  <a:srgbClr val="79C7C5"/>
                </a:solidFill>
              </a:rPr>
              <a:t>Choisir les supports</a:t>
            </a:r>
          </a:p>
        </p:txBody>
      </p:sp>
    </p:spTree>
    <p:extLst>
      <p:ext uri="{BB962C8B-B14F-4D97-AF65-F5344CB8AC3E}">
        <p14:creationId xmlns:p14="http://schemas.microsoft.com/office/powerpoint/2010/main" val="18565269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5992BA8-CABA-40FA-800A-CFF3160F6984}"/>
              </a:ext>
            </a:extLst>
          </p:cNvPr>
          <p:cNvSpPr/>
          <p:nvPr/>
        </p:nvSpPr>
        <p:spPr>
          <a:xfrm>
            <a:off x="302653" y="490314"/>
            <a:ext cx="4572000" cy="506292"/>
          </a:xfrm>
          <a:prstGeom prst="rect">
            <a:avLst/>
          </a:prstGeom>
        </p:spPr>
        <p:txBody>
          <a:bodyPr>
            <a:spAutoFit/>
          </a:bodyPr>
          <a:lstStyle/>
          <a:p>
            <a:pPr>
              <a:lnSpc>
                <a:spcPct val="150000"/>
              </a:lnSpc>
            </a:pPr>
            <a:r>
              <a:rPr lang="fr-FR" sz="2000" b="1" dirty="0">
                <a:solidFill>
                  <a:srgbClr val="79C7C5"/>
                </a:solidFill>
              </a:rPr>
              <a:t>Définir les actions de promotion</a:t>
            </a:r>
          </a:p>
        </p:txBody>
      </p:sp>
    </p:spTree>
    <p:extLst>
      <p:ext uri="{BB962C8B-B14F-4D97-AF65-F5344CB8AC3E}">
        <p14:creationId xmlns:p14="http://schemas.microsoft.com/office/powerpoint/2010/main" val="32664256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03CC7CD-4586-4AB6-91DC-A2E1F001C80A}"/>
              </a:ext>
            </a:extLst>
          </p:cNvPr>
          <p:cNvSpPr/>
          <p:nvPr/>
        </p:nvSpPr>
        <p:spPr>
          <a:xfrm>
            <a:off x="340657" y="543517"/>
            <a:ext cx="2667205" cy="506292"/>
          </a:xfrm>
          <a:prstGeom prst="rect">
            <a:avLst/>
          </a:prstGeom>
        </p:spPr>
        <p:txBody>
          <a:bodyPr wrap="none">
            <a:spAutoFit/>
          </a:bodyPr>
          <a:lstStyle/>
          <a:p>
            <a:pPr algn="just">
              <a:lnSpc>
                <a:spcPct val="150000"/>
              </a:lnSpc>
            </a:pPr>
            <a:r>
              <a:rPr lang="fr-FR" sz="2000" b="1" dirty="0">
                <a:solidFill>
                  <a:srgbClr val="79C7C5"/>
                </a:solidFill>
              </a:rPr>
              <a:t>Définir le ton à adopter</a:t>
            </a:r>
          </a:p>
        </p:txBody>
      </p:sp>
    </p:spTree>
    <p:extLst>
      <p:ext uri="{BB962C8B-B14F-4D97-AF65-F5344CB8AC3E}">
        <p14:creationId xmlns:p14="http://schemas.microsoft.com/office/powerpoint/2010/main" val="32752939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A35020C-B09A-49F5-89AF-FEBD5C226DA6}"/>
              </a:ext>
            </a:extLst>
          </p:cNvPr>
          <p:cNvSpPr txBox="1">
            <a:spLocks/>
          </p:cNvSpPr>
          <p:nvPr/>
        </p:nvSpPr>
        <p:spPr>
          <a:xfrm>
            <a:off x="527384" y="1827016"/>
            <a:ext cx="8089232" cy="681623"/>
          </a:xfrm>
          <a:prstGeom prst="rect">
            <a:avLst/>
          </a:prstGeom>
        </p:spPr>
        <p:txBody>
          <a:bodyPr/>
          <a:lstStyle>
            <a:lvl1pPr algn="ctr" defTabSz="457200" rtl="0" eaLnBrk="1" latinLnBrk="0" hangingPunct="1">
              <a:spcBef>
                <a:spcPct val="0"/>
              </a:spcBef>
              <a:buNone/>
              <a:defRPr sz="3000" kern="1200">
                <a:solidFill>
                  <a:schemeClr val="tx1"/>
                </a:solidFill>
                <a:latin typeface="+mn-lt"/>
                <a:ea typeface="+mj-ea"/>
                <a:cs typeface="Gotham"/>
              </a:defRPr>
            </a:lvl1pPr>
          </a:lstStyle>
          <a:p>
            <a:r>
              <a:rPr lang="fr-FR" sz="6000" b="1" dirty="0">
                <a:solidFill>
                  <a:srgbClr val="2C82C5"/>
                </a:solidFill>
              </a:rPr>
              <a:t>Comment développer sa communauté sur les réseaux sociaux</a:t>
            </a:r>
          </a:p>
        </p:txBody>
      </p:sp>
    </p:spTree>
    <p:extLst>
      <p:ext uri="{BB962C8B-B14F-4D97-AF65-F5344CB8AC3E}">
        <p14:creationId xmlns:p14="http://schemas.microsoft.com/office/powerpoint/2010/main" val="15012580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56B91BE-38BA-40E7-AAA6-14532A698C3E}"/>
              </a:ext>
            </a:extLst>
          </p:cNvPr>
          <p:cNvSpPr/>
          <p:nvPr/>
        </p:nvSpPr>
        <p:spPr>
          <a:xfrm>
            <a:off x="212420" y="646548"/>
            <a:ext cx="4546437" cy="506292"/>
          </a:xfrm>
          <a:prstGeom prst="rect">
            <a:avLst/>
          </a:prstGeom>
        </p:spPr>
        <p:txBody>
          <a:bodyPr wrap="none">
            <a:spAutoFit/>
          </a:bodyPr>
          <a:lstStyle/>
          <a:p>
            <a:pPr algn="just">
              <a:lnSpc>
                <a:spcPct val="150000"/>
              </a:lnSpc>
            </a:pPr>
            <a:r>
              <a:rPr lang="fr-FR" sz="2000" b="1" dirty="0">
                <a:solidFill>
                  <a:srgbClr val="79C7C5"/>
                </a:solidFill>
              </a:rPr>
              <a:t>Identifier les attentes de sa communauté</a:t>
            </a:r>
          </a:p>
        </p:txBody>
      </p:sp>
    </p:spTree>
    <p:extLst>
      <p:ext uri="{BB962C8B-B14F-4D97-AF65-F5344CB8AC3E}">
        <p14:creationId xmlns:p14="http://schemas.microsoft.com/office/powerpoint/2010/main" val="529751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89EC247-9672-4B5B-9D6E-9B293B1C8751}"/>
              </a:ext>
            </a:extLst>
          </p:cNvPr>
          <p:cNvSpPr/>
          <p:nvPr/>
        </p:nvSpPr>
        <p:spPr>
          <a:xfrm>
            <a:off x="386366" y="473495"/>
            <a:ext cx="8371267" cy="4018088"/>
          </a:xfrm>
          <a:prstGeom prst="rect">
            <a:avLst/>
          </a:prstGeom>
        </p:spPr>
        <p:txBody>
          <a:bodyPr wrap="square">
            <a:spAutoFit/>
          </a:bodyPr>
          <a:lstStyle/>
          <a:p>
            <a:pPr algn="just">
              <a:lnSpc>
                <a:spcPct val="150000"/>
              </a:lnSpc>
            </a:pPr>
            <a:r>
              <a:rPr lang="fr-FR" b="1" dirty="0"/>
              <a:t>3. Le contenu</a:t>
            </a:r>
          </a:p>
          <a:p>
            <a:pPr algn="just">
              <a:lnSpc>
                <a:spcPct val="150000"/>
              </a:lnSpc>
            </a:pPr>
            <a:endParaRPr lang="fr-FR" sz="900" dirty="0"/>
          </a:p>
          <a:p>
            <a:pPr algn="just">
              <a:lnSpc>
                <a:spcPct val="150000"/>
              </a:lnSpc>
            </a:pPr>
            <a:r>
              <a:rPr lang="fr-FR" b="1" dirty="0">
                <a:solidFill>
                  <a:srgbClr val="CB4D60"/>
                </a:solidFill>
              </a:rPr>
              <a:t>Le contenu est important pour tous les aspects du marketing que ce soit pour les réseaux sociaux que pour les médias sociaux. </a:t>
            </a:r>
          </a:p>
          <a:p>
            <a:pPr algn="just">
              <a:lnSpc>
                <a:spcPct val="150000"/>
              </a:lnSpc>
            </a:pPr>
            <a:endParaRPr lang="fr-FR" sz="900" dirty="0"/>
          </a:p>
          <a:p>
            <a:pPr algn="just">
              <a:lnSpc>
                <a:spcPct val="150000"/>
              </a:lnSpc>
            </a:pPr>
            <a:r>
              <a:rPr lang="fr-FR" dirty="0"/>
              <a:t>Votre objectif n'étant pas le même, vous allez utiliser différents types de contenus. </a:t>
            </a:r>
          </a:p>
          <a:p>
            <a:pPr algn="just">
              <a:lnSpc>
                <a:spcPct val="150000"/>
              </a:lnSpc>
            </a:pPr>
            <a:endParaRPr lang="fr-FR" sz="900" dirty="0"/>
          </a:p>
          <a:p>
            <a:pPr algn="just">
              <a:lnSpc>
                <a:spcPct val="150000"/>
              </a:lnSpc>
            </a:pPr>
            <a:r>
              <a:rPr lang="fr-FR" dirty="0"/>
              <a:t>Les réseaux sociaux vous permettent de converser avec l'ensemble de votre communauté. </a:t>
            </a:r>
          </a:p>
          <a:p>
            <a:pPr algn="just">
              <a:lnSpc>
                <a:spcPct val="150000"/>
              </a:lnSpc>
            </a:pPr>
            <a:endParaRPr lang="fr-FR" sz="900" dirty="0"/>
          </a:p>
          <a:p>
            <a:pPr algn="just">
              <a:lnSpc>
                <a:spcPct val="150000"/>
              </a:lnSpc>
            </a:pPr>
            <a:r>
              <a:rPr lang="fr-FR" b="1" dirty="0"/>
              <a:t>De cette façon, vous travaillez votre influence et votre popularité. </a:t>
            </a:r>
          </a:p>
          <a:p>
            <a:pPr algn="just">
              <a:lnSpc>
                <a:spcPct val="150000"/>
              </a:lnSpc>
            </a:pPr>
            <a:endParaRPr lang="fr-FR" sz="900" dirty="0"/>
          </a:p>
        </p:txBody>
      </p:sp>
      <p:pic>
        <p:nvPicPr>
          <p:cNvPr id="3" name="Image 2">
            <a:extLst>
              <a:ext uri="{FF2B5EF4-FFF2-40B4-BE49-F238E27FC236}">
                <a16:creationId xmlns:a16="http://schemas.microsoft.com/office/drawing/2014/main" xmlns="" id="{EACC928E-4368-498F-B7C2-5F1B571CF7B6}"/>
              </a:ext>
            </a:extLst>
          </p:cNvPr>
          <p:cNvPicPr>
            <a:picLocks noChangeAspect="1"/>
          </p:cNvPicPr>
          <p:nvPr/>
        </p:nvPicPr>
        <p:blipFill>
          <a:blip r:embed="rId2"/>
          <a:stretch>
            <a:fillRect/>
          </a:stretch>
        </p:blipFill>
        <p:spPr>
          <a:xfrm>
            <a:off x="4572000" y="4375461"/>
            <a:ext cx="2814113" cy="1933173"/>
          </a:xfrm>
          <a:prstGeom prst="rect">
            <a:avLst/>
          </a:prstGeom>
          <a:ln>
            <a:noFill/>
          </a:ln>
          <a:effectLst>
            <a:softEdge rad="112500"/>
          </a:effectLst>
        </p:spPr>
      </p:pic>
    </p:spTree>
    <p:extLst>
      <p:ext uri="{BB962C8B-B14F-4D97-AF65-F5344CB8AC3E}">
        <p14:creationId xmlns:p14="http://schemas.microsoft.com/office/powerpoint/2010/main" val="29851764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7CD9B33-C19B-4A08-B875-30792133E5E7}"/>
              </a:ext>
            </a:extLst>
          </p:cNvPr>
          <p:cNvSpPr/>
          <p:nvPr/>
        </p:nvSpPr>
        <p:spPr>
          <a:xfrm>
            <a:off x="283335" y="498636"/>
            <a:ext cx="8577330" cy="2219197"/>
          </a:xfrm>
          <a:prstGeom prst="rect">
            <a:avLst/>
          </a:prstGeom>
        </p:spPr>
        <p:txBody>
          <a:bodyPr wrap="square">
            <a:spAutoFit/>
          </a:bodyPr>
          <a:lstStyle/>
          <a:p>
            <a:pPr algn="just">
              <a:lnSpc>
                <a:spcPct val="150000"/>
              </a:lnSpc>
            </a:pPr>
            <a:r>
              <a:rPr lang="fr-FR" sz="2000" b="1" dirty="0">
                <a:solidFill>
                  <a:srgbClr val="79C7C5"/>
                </a:solidFill>
              </a:rPr>
              <a:t>Connaître les différents rôles des membres de sa communauté</a:t>
            </a:r>
          </a:p>
          <a:p>
            <a:pPr algn="just">
              <a:lnSpc>
                <a:spcPct val="150000"/>
              </a:lnSpc>
            </a:pPr>
            <a:endParaRPr lang="fr-FR" sz="2000" b="1" dirty="0">
              <a:solidFill>
                <a:srgbClr val="79C7C5"/>
              </a:solidFill>
            </a:endParaRPr>
          </a:p>
          <a:p>
            <a:pPr algn="just">
              <a:lnSpc>
                <a:spcPct val="150000"/>
              </a:lnSpc>
            </a:pPr>
            <a:r>
              <a:rPr lang="fr-FR" b="1" dirty="0"/>
              <a:t>Quelles sont les différentes « personnalités » ? </a:t>
            </a:r>
          </a:p>
          <a:p>
            <a:pPr algn="just">
              <a:lnSpc>
                <a:spcPct val="150000"/>
              </a:lnSpc>
            </a:pPr>
            <a:endParaRPr lang="fr-FR" b="1" dirty="0"/>
          </a:p>
          <a:p>
            <a:pPr algn="just">
              <a:lnSpc>
                <a:spcPct val="150000"/>
              </a:lnSpc>
            </a:pPr>
            <a:r>
              <a:rPr lang="fr-FR" b="1" dirty="0"/>
              <a:t>Et comment les gérer ?</a:t>
            </a:r>
          </a:p>
        </p:txBody>
      </p:sp>
    </p:spTree>
    <p:extLst>
      <p:ext uri="{BB962C8B-B14F-4D97-AF65-F5344CB8AC3E}">
        <p14:creationId xmlns:p14="http://schemas.microsoft.com/office/powerpoint/2010/main" val="5411718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E163590-A2C7-4612-824A-6B5C12DA4AE5}"/>
              </a:ext>
            </a:extLst>
          </p:cNvPr>
          <p:cNvSpPr/>
          <p:nvPr/>
        </p:nvSpPr>
        <p:spPr>
          <a:xfrm>
            <a:off x="223887" y="659426"/>
            <a:ext cx="7485639" cy="506292"/>
          </a:xfrm>
          <a:prstGeom prst="rect">
            <a:avLst/>
          </a:prstGeom>
        </p:spPr>
        <p:txBody>
          <a:bodyPr wrap="none">
            <a:spAutoFit/>
          </a:bodyPr>
          <a:lstStyle/>
          <a:p>
            <a:pPr algn="just">
              <a:lnSpc>
                <a:spcPct val="150000"/>
              </a:lnSpc>
            </a:pPr>
            <a:r>
              <a:rPr lang="fr-FR" sz="2000" b="1" dirty="0">
                <a:solidFill>
                  <a:srgbClr val="79C7C5"/>
                </a:solidFill>
              </a:rPr>
              <a:t>Créer et fidéliser une communauté autour de sa marque / entreprise</a:t>
            </a:r>
          </a:p>
        </p:txBody>
      </p:sp>
    </p:spTree>
    <p:extLst>
      <p:ext uri="{BB962C8B-B14F-4D97-AF65-F5344CB8AC3E}">
        <p14:creationId xmlns:p14="http://schemas.microsoft.com/office/powerpoint/2010/main" val="34681122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624EBC9-B5E3-41E6-9A38-4BB791FBCE46}"/>
              </a:ext>
            </a:extLst>
          </p:cNvPr>
          <p:cNvSpPr/>
          <p:nvPr/>
        </p:nvSpPr>
        <p:spPr>
          <a:xfrm>
            <a:off x="247552" y="550137"/>
            <a:ext cx="6717095" cy="506292"/>
          </a:xfrm>
          <a:prstGeom prst="rect">
            <a:avLst/>
          </a:prstGeom>
        </p:spPr>
        <p:txBody>
          <a:bodyPr wrap="none">
            <a:spAutoFit/>
          </a:bodyPr>
          <a:lstStyle/>
          <a:p>
            <a:pPr algn="just">
              <a:lnSpc>
                <a:spcPct val="150000"/>
              </a:lnSpc>
            </a:pPr>
            <a:r>
              <a:rPr lang="fr-FR" sz="2000" b="1" dirty="0">
                <a:solidFill>
                  <a:srgbClr val="79C7C5"/>
                </a:solidFill>
              </a:rPr>
              <a:t>Mettre en œuvre les actions : concours, événementiel, buzz…</a:t>
            </a:r>
          </a:p>
        </p:txBody>
      </p:sp>
      <p:pic>
        <p:nvPicPr>
          <p:cNvPr id="3" name="Image 2">
            <a:extLst>
              <a:ext uri="{FF2B5EF4-FFF2-40B4-BE49-F238E27FC236}">
                <a16:creationId xmlns:a16="http://schemas.microsoft.com/office/drawing/2014/main" xmlns="" id="{ACE9A29F-6570-4439-95DE-270F37784EAB}"/>
              </a:ext>
            </a:extLst>
          </p:cNvPr>
          <p:cNvPicPr>
            <a:picLocks noChangeAspect="1"/>
          </p:cNvPicPr>
          <p:nvPr/>
        </p:nvPicPr>
        <p:blipFill rotWithShape="1">
          <a:blip r:embed="rId2"/>
          <a:srcRect b="22360"/>
          <a:stretch/>
        </p:blipFill>
        <p:spPr>
          <a:xfrm>
            <a:off x="2426905" y="2318197"/>
            <a:ext cx="6265198" cy="2794716"/>
          </a:xfrm>
          <a:prstGeom prst="rect">
            <a:avLst/>
          </a:prstGeom>
          <a:ln>
            <a:noFill/>
          </a:ln>
          <a:effectLst>
            <a:softEdge rad="112500"/>
          </a:effectLst>
        </p:spPr>
      </p:pic>
    </p:spTree>
    <p:extLst>
      <p:ext uri="{BB962C8B-B14F-4D97-AF65-F5344CB8AC3E}">
        <p14:creationId xmlns:p14="http://schemas.microsoft.com/office/powerpoint/2010/main" val="31632697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902CDC-8D4E-4105-A1F0-EE36ED1E652D}"/>
              </a:ext>
            </a:extLst>
          </p:cNvPr>
          <p:cNvSpPr/>
          <p:nvPr/>
        </p:nvSpPr>
        <p:spPr>
          <a:xfrm>
            <a:off x="183140" y="543517"/>
            <a:ext cx="5867119" cy="972702"/>
          </a:xfrm>
          <a:prstGeom prst="rect">
            <a:avLst/>
          </a:prstGeom>
        </p:spPr>
        <p:txBody>
          <a:bodyPr wrap="none">
            <a:spAutoFit/>
          </a:bodyPr>
          <a:lstStyle/>
          <a:p>
            <a:pPr algn="just">
              <a:lnSpc>
                <a:spcPct val="150000"/>
              </a:lnSpc>
            </a:pPr>
            <a:r>
              <a:rPr lang="fr-FR" sz="2200" b="1" dirty="0">
                <a:solidFill>
                  <a:srgbClr val="79C7C5"/>
                </a:solidFill>
              </a:rPr>
              <a:t>Le poids des influenceurs dans une communauté</a:t>
            </a:r>
          </a:p>
          <a:p>
            <a:pPr algn="just">
              <a:lnSpc>
                <a:spcPct val="150000"/>
              </a:lnSpc>
            </a:pPr>
            <a:r>
              <a:rPr lang="fr-FR" b="1" dirty="0">
                <a:solidFill>
                  <a:srgbClr val="717070"/>
                </a:solidFill>
              </a:rPr>
              <a:t>Comment les repérer ? </a:t>
            </a:r>
          </a:p>
        </p:txBody>
      </p:sp>
      <p:sp>
        <p:nvSpPr>
          <p:cNvPr id="3" name="Rectangle 2">
            <a:extLst>
              <a:ext uri="{FF2B5EF4-FFF2-40B4-BE49-F238E27FC236}">
                <a16:creationId xmlns:a16="http://schemas.microsoft.com/office/drawing/2014/main" xmlns="" id="{4E90BD06-0BE1-4C63-A916-DEEE2010A45C}"/>
              </a:ext>
            </a:extLst>
          </p:cNvPr>
          <p:cNvSpPr/>
          <p:nvPr/>
        </p:nvSpPr>
        <p:spPr>
          <a:xfrm>
            <a:off x="183139" y="1569348"/>
            <a:ext cx="8626009" cy="2750112"/>
          </a:xfrm>
          <a:prstGeom prst="rect">
            <a:avLst/>
          </a:prstGeom>
        </p:spPr>
        <p:txBody>
          <a:bodyPr wrap="square">
            <a:spAutoFit/>
          </a:bodyPr>
          <a:lstStyle/>
          <a:p>
            <a:pPr algn="just">
              <a:lnSpc>
                <a:spcPct val="150000"/>
              </a:lnSpc>
            </a:pPr>
            <a:r>
              <a:rPr lang="fr-FR" dirty="0"/>
              <a:t>Dans votre lutte acharnée pour capter l’attention des prospects, </a:t>
            </a:r>
            <a:r>
              <a:rPr lang="fr-FR" b="1" dirty="0"/>
              <a:t>les influenceurs se révèlent être de véritables alliés </a:t>
            </a:r>
            <a:r>
              <a:rPr lang="fr-FR" b="1" dirty="0">
                <a:solidFill>
                  <a:srgbClr val="CB4D60"/>
                </a:solidFill>
              </a:rPr>
              <a:t>si vous arrivez à produire du contenu de qualité </a:t>
            </a:r>
            <a:r>
              <a:rPr lang="fr-FR" b="1" dirty="0"/>
              <a:t>qui les intéresse. </a:t>
            </a:r>
          </a:p>
          <a:p>
            <a:pPr algn="just">
              <a:lnSpc>
                <a:spcPct val="150000"/>
              </a:lnSpc>
            </a:pPr>
            <a:endParaRPr lang="fr-FR" sz="900" dirty="0"/>
          </a:p>
          <a:p>
            <a:pPr algn="just">
              <a:lnSpc>
                <a:spcPct val="150000"/>
              </a:lnSpc>
            </a:pPr>
            <a:r>
              <a:rPr lang="fr-FR" b="1" dirty="0">
                <a:solidFill>
                  <a:srgbClr val="717070"/>
                </a:solidFill>
              </a:rPr>
              <a:t>Vous bénéficierez alors de leur autorité et de leur popularité </a:t>
            </a:r>
            <a:r>
              <a:rPr lang="fr-FR" dirty="0"/>
              <a:t>: </a:t>
            </a:r>
            <a:r>
              <a:rPr lang="fr-FR" dirty="0" err="1"/>
              <a:t>backlinks</a:t>
            </a:r>
            <a:r>
              <a:rPr lang="fr-FR" dirty="0"/>
              <a:t>*, mentions et autres signaux qui gonflent le référencement sur les moteurs de recherche. La portée de vos publications sera décuplée grâce à leur vaste réseau.</a:t>
            </a:r>
          </a:p>
        </p:txBody>
      </p:sp>
      <p:sp>
        <p:nvSpPr>
          <p:cNvPr id="5" name="Rectangle 4">
            <a:extLst>
              <a:ext uri="{FF2B5EF4-FFF2-40B4-BE49-F238E27FC236}">
                <a16:creationId xmlns:a16="http://schemas.microsoft.com/office/drawing/2014/main" xmlns="" id="{EB112F49-5147-476D-9FAB-40F51E8D0FA3}"/>
              </a:ext>
            </a:extLst>
          </p:cNvPr>
          <p:cNvSpPr/>
          <p:nvPr/>
        </p:nvSpPr>
        <p:spPr>
          <a:xfrm>
            <a:off x="183140" y="4406135"/>
            <a:ext cx="8626008" cy="1295868"/>
          </a:xfrm>
          <a:prstGeom prst="rect">
            <a:avLst/>
          </a:prstGeom>
        </p:spPr>
        <p:txBody>
          <a:bodyPr wrap="square">
            <a:spAutoFit/>
          </a:bodyPr>
          <a:lstStyle/>
          <a:p>
            <a:pPr algn="just">
              <a:lnSpc>
                <a:spcPct val="150000"/>
              </a:lnSpc>
            </a:pPr>
            <a:r>
              <a:rPr lang="fr-FR" dirty="0"/>
              <a:t>*Un </a:t>
            </a:r>
            <a:r>
              <a:rPr lang="fr-FR" dirty="0" err="1"/>
              <a:t>backlink</a:t>
            </a:r>
            <a:r>
              <a:rPr lang="fr-FR" dirty="0"/>
              <a:t> est un lien entrant (dans une page web). </a:t>
            </a:r>
          </a:p>
          <a:p>
            <a:pPr algn="just">
              <a:lnSpc>
                <a:spcPct val="150000"/>
              </a:lnSpc>
            </a:pPr>
            <a:r>
              <a:rPr lang="fr-FR" dirty="0"/>
              <a:t>Les </a:t>
            </a:r>
            <a:r>
              <a:rPr lang="fr-FR" dirty="0" err="1"/>
              <a:t>backlinks</a:t>
            </a:r>
            <a:r>
              <a:rPr lang="fr-FR" dirty="0"/>
              <a:t> d'une page web sont donc tous les liens qui « pointent » vers cette page, que ces liens proviennent de sites web externes ou de pages internes.</a:t>
            </a:r>
          </a:p>
        </p:txBody>
      </p:sp>
    </p:spTree>
    <p:extLst>
      <p:ext uri="{BB962C8B-B14F-4D97-AF65-F5344CB8AC3E}">
        <p14:creationId xmlns:p14="http://schemas.microsoft.com/office/powerpoint/2010/main" val="28853253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853461B-AA57-47AB-B731-A1ACD63E40F8}"/>
              </a:ext>
            </a:extLst>
          </p:cNvPr>
          <p:cNvSpPr/>
          <p:nvPr/>
        </p:nvSpPr>
        <p:spPr>
          <a:xfrm>
            <a:off x="441101" y="494179"/>
            <a:ext cx="8261797" cy="3996607"/>
          </a:xfrm>
          <a:prstGeom prst="rect">
            <a:avLst/>
          </a:prstGeom>
        </p:spPr>
        <p:txBody>
          <a:bodyPr wrap="square">
            <a:spAutoFit/>
          </a:bodyPr>
          <a:lstStyle/>
          <a:p>
            <a:pPr algn="just">
              <a:lnSpc>
                <a:spcPct val="150000"/>
              </a:lnSpc>
            </a:pPr>
            <a:r>
              <a:rPr lang="fr-FR" b="1" dirty="0">
                <a:solidFill>
                  <a:srgbClr val="717070"/>
                </a:solidFill>
                <a:latin typeface="+mj-lt"/>
              </a:rPr>
              <a:t>NE VOUS FIEZ PAS AUX NOMBRES D’ABONNES</a:t>
            </a:r>
          </a:p>
          <a:p>
            <a:pPr algn="just">
              <a:lnSpc>
                <a:spcPct val="150000"/>
              </a:lnSpc>
            </a:pPr>
            <a:endParaRPr lang="fr-FR" sz="900" dirty="0">
              <a:latin typeface="+mj-lt"/>
            </a:endParaRPr>
          </a:p>
          <a:p>
            <a:pPr algn="just">
              <a:lnSpc>
                <a:spcPct val="150000"/>
              </a:lnSpc>
            </a:pPr>
            <a:r>
              <a:rPr lang="fr-FR" dirty="0">
                <a:latin typeface="+mj-lt"/>
              </a:rPr>
              <a:t>Lorsque l’on parle de repérer les </a:t>
            </a:r>
            <a:r>
              <a:rPr lang="fr-FR" b="1" dirty="0">
                <a:latin typeface="+mj-lt"/>
              </a:rPr>
              <a:t>influenceurs</a:t>
            </a:r>
            <a:r>
              <a:rPr lang="fr-FR" dirty="0">
                <a:latin typeface="+mj-lt"/>
              </a:rPr>
              <a:t>, la première pensée qui nous vient à l’esprit, c’est de nous jeter sur les gros poissons, ceux qui comptabilisent des dizaines de milliers de followers. </a:t>
            </a:r>
          </a:p>
          <a:p>
            <a:pPr algn="just">
              <a:lnSpc>
                <a:spcPct val="150000"/>
              </a:lnSpc>
            </a:pPr>
            <a:endParaRPr lang="fr-FR" sz="900" dirty="0">
              <a:latin typeface="+mj-lt"/>
            </a:endParaRPr>
          </a:p>
          <a:p>
            <a:pPr algn="just">
              <a:lnSpc>
                <a:spcPct val="150000"/>
              </a:lnSpc>
            </a:pPr>
            <a:r>
              <a:rPr lang="fr-FR" dirty="0">
                <a:latin typeface="+mj-lt"/>
              </a:rPr>
              <a:t>Et si on disait que </a:t>
            </a:r>
            <a:r>
              <a:rPr lang="fr-FR" b="1" dirty="0">
                <a:latin typeface="+mj-lt"/>
              </a:rPr>
              <a:t>le nombre d’abonnés</a:t>
            </a:r>
            <a:r>
              <a:rPr lang="fr-FR" dirty="0">
                <a:latin typeface="+mj-lt"/>
              </a:rPr>
              <a:t> importe peu, en réalité ? </a:t>
            </a:r>
          </a:p>
          <a:p>
            <a:pPr algn="just">
              <a:lnSpc>
                <a:spcPct val="150000"/>
              </a:lnSpc>
            </a:pPr>
            <a:endParaRPr lang="fr-FR" sz="900" dirty="0">
              <a:latin typeface="+mj-lt"/>
            </a:endParaRPr>
          </a:p>
          <a:p>
            <a:pPr algn="just">
              <a:lnSpc>
                <a:spcPct val="150000"/>
              </a:lnSpc>
            </a:pPr>
            <a:r>
              <a:rPr lang="fr-FR" dirty="0">
                <a:latin typeface="+mj-lt"/>
              </a:rPr>
              <a:t>Quel que soit le réseau social, une personne avec un compteur de followers à rallonge ne suscite pas forcément de l’</a:t>
            </a:r>
            <a:r>
              <a:rPr lang="fr-FR" b="1" dirty="0">
                <a:latin typeface="+mj-lt"/>
              </a:rPr>
              <a:t>engagement</a:t>
            </a:r>
            <a:r>
              <a:rPr lang="fr-FR" dirty="0">
                <a:latin typeface="+mj-lt"/>
              </a:rPr>
              <a:t>, n’est pas obligatoirement adepte des </a:t>
            </a:r>
            <a:r>
              <a:rPr lang="fr-FR" b="1" dirty="0">
                <a:latin typeface="+mj-lt"/>
              </a:rPr>
              <a:t>partenariats</a:t>
            </a:r>
            <a:r>
              <a:rPr lang="fr-FR" dirty="0">
                <a:latin typeface="+mj-lt"/>
              </a:rPr>
              <a:t>, et ne sera peut-être pas réceptive à votre offre.</a:t>
            </a:r>
          </a:p>
        </p:txBody>
      </p:sp>
    </p:spTree>
    <p:extLst>
      <p:ext uri="{BB962C8B-B14F-4D97-AF65-F5344CB8AC3E}">
        <p14:creationId xmlns:p14="http://schemas.microsoft.com/office/powerpoint/2010/main" val="21588437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6CC6D07-009E-435B-AAD4-8C7936BF6CB8}"/>
              </a:ext>
            </a:extLst>
          </p:cNvPr>
          <p:cNvSpPr/>
          <p:nvPr/>
        </p:nvSpPr>
        <p:spPr>
          <a:xfrm>
            <a:off x="386366" y="487520"/>
            <a:ext cx="8371267" cy="4619854"/>
          </a:xfrm>
          <a:prstGeom prst="rect">
            <a:avLst/>
          </a:prstGeom>
        </p:spPr>
        <p:txBody>
          <a:bodyPr wrap="square">
            <a:spAutoFit/>
          </a:bodyPr>
          <a:lstStyle/>
          <a:p>
            <a:pPr algn="just">
              <a:lnSpc>
                <a:spcPct val="150000"/>
              </a:lnSpc>
            </a:pPr>
            <a:r>
              <a:rPr lang="fr-FR" b="1" cap="all" dirty="0">
                <a:solidFill>
                  <a:srgbClr val="717070"/>
                </a:solidFill>
                <a:latin typeface="+mj-lt"/>
              </a:rPr>
              <a:t>OBSERVEZ LES COMMENTAIRES ET LEUR CONTENU</a:t>
            </a:r>
          </a:p>
          <a:p>
            <a:pPr algn="just">
              <a:lnSpc>
                <a:spcPct val="150000"/>
              </a:lnSpc>
            </a:pPr>
            <a:r>
              <a:rPr lang="fr-FR" dirty="0">
                <a:latin typeface="+mj-lt"/>
              </a:rPr>
              <a:t>Pour reconnaître un influenceur, il faut s’intéresser de près à ses </a:t>
            </a:r>
            <a:r>
              <a:rPr lang="fr-FR" b="1" dirty="0">
                <a:latin typeface="+mj-lt"/>
              </a:rPr>
              <a:t>réseaux sociaux</a:t>
            </a:r>
            <a:r>
              <a:rPr lang="fr-FR" dirty="0">
                <a:latin typeface="+mj-lt"/>
              </a:rPr>
              <a:t>. </a:t>
            </a:r>
          </a:p>
          <a:p>
            <a:pPr algn="just">
              <a:lnSpc>
                <a:spcPct val="150000"/>
              </a:lnSpc>
            </a:pPr>
            <a:endParaRPr lang="fr-FR" sz="900" dirty="0">
              <a:latin typeface="+mj-lt"/>
            </a:endParaRPr>
          </a:p>
          <a:p>
            <a:pPr algn="just">
              <a:lnSpc>
                <a:spcPct val="150000"/>
              </a:lnSpc>
            </a:pPr>
            <a:r>
              <a:rPr lang="fr-FR" dirty="0">
                <a:latin typeface="+mj-lt"/>
              </a:rPr>
              <a:t>Sur Facebook, Instagram ou YouTube, prenez le temps d’observer et comprendre le lien qui relit le personnage public à sa </a:t>
            </a:r>
            <a:r>
              <a:rPr lang="fr-FR" b="1" dirty="0">
                <a:latin typeface="+mj-lt"/>
              </a:rPr>
              <a:t>communauté</a:t>
            </a:r>
            <a:r>
              <a:rPr lang="fr-FR" dirty="0">
                <a:latin typeface="+mj-lt"/>
              </a:rPr>
              <a:t>. </a:t>
            </a:r>
          </a:p>
          <a:p>
            <a:pPr algn="just">
              <a:lnSpc>
                <a:spcPct val="150000"/>
              </a:lnSpc>
            </a:pPr>
            <a:endParaRPr lang="fr-FR" sz="900" dirty="0">
              <a:latin typeface="+mj-lt"/>
            </a:endParaRPr>
          </a:p>
          <a:p>
            <a:pPr marL="285750" indent="-285750" algn="just">
              <a:lnSpc>
                <a:spcPct val="150000"/>
              </a:lnSpc>
              <a:buFont typeface="Arial" panose="020B0604020202020204" pitchFamily="34" charset="0"/>
              <a:buChar char="•"/>
            </a:pPr>
            <a:r>
              <a:rPr lang="fr-FR" dirty="0">
                <a:latin typeface="+mj-lt"/>
              </a:rPr>
              <a:t>Ses publications génèrent-elles de l’engagement ? </a:t>
            </a:r>
          </a:p>
          <a:p>
            <a:pPr marL="285750" indent="-285750" algn="just">
              <a:lnSpc>
                <a:spcPct val="150000"/>
              </a:lnSpc>
              <a:buFont typeface="Arial" panose="020B0604020202020204" pitchFamily="34" charset="0"/>
              <a:buChar char="•"/>
            </a:pPr>
            <a:r>
              <a:rPr lang="fr-FR" dirty="0">
                <a:latin typeface="+mj-lt"/>
              </a:rPr>
              <a:t>En plus des likes, combien de commentaires sont postés ? </a:t>
            </a:r>
          </a:p>
          <a:p>
            <a:pPr marL="285750" indent="-285750" algn="just">
              <a:lnSpc>
                <a:spcPct val="150000"/>
              </a:lnSpc>
              <a:buFont typeface="Arial" panose="020B0604020202020204" pitchFamily="34" charset="0"/>
              <a:buChar char="•"/>
            </a:pPr>
            <a:r>
              <a:rPr lang="fr-FR" dirty="0">
                <a:latin typeface="+mj-lt"/>
              </a:rPr>
              <a:t>Et dans ces commentaires, combien ont vraiment de la valeur ? </a:t>
            </a:r>
          </a:p>
          <a:p>
            <a:pPr marL="285750" indent="-285750" algn="just">
              <a:lnSpc>
                <a:spcPct val="150000"/>
              </a:lnSpc>
              <a:buFont typeface="Arial" panose="020B0604020202020204" pitchFamily="34" charset="0"/>
              <a:buChar char="•"/>
            </a:pPr>
            <a:r>
              <a:rPr lang="fr-FR" dirty="0"/>
              <a:t>Les abonnés ont-ils à cœur de participer à la vie du compte social de l’influenceur ? </a:t>
            </a:r>
          </a:p>
          <a:p>
            <a:pPr marL="285750" indent="-285750" algn="just">
              <a:lnSpc>
                <a:spcPct val="150000"/>
              </a:lnSpc>
              <a:buFont typeface="Arial" panose="020B0604020202020204" pitchFamily="34" charset="0"/>
              <a:buChar char="•"/>
            </a:pPr>
            <a:r>
              <a:rPr lang="fr-FR" dirty="0"/>
              <a:t>Se sentent-ils impliqués dans ce qu’il/elle partage ? </a:t>
            </a:r>
          </a:p>
          <a:p>
            <a:pPr marL="285750" indent="-285750" algn="just">
              <a:lnSpc>
                <a:spcPct val="150000"/>
              </a:lnSpc>
              <a:buFont typeface="Arial" panose="020B0604020202020204" pitchFamily="34" charset="0"/>
              <a:buChar char="•"/>
            </a:pPr>
            <a:r>
              <a:rPr lang="fr-FR" dirty="0"/>
              <a:t>Lui font-ils confiance ? </a:t>
            </a:r>
          </a:p>
        </p:txBody>
      </p:sp>
    </p:spTree>
    <p:extLst>
      <p:ext uri="{BB962C8B-B14F-4D97-AF65-F5344CB8AC3E}">
        <p14:creationId xmlns:p14="http://schemas.microsoft.com/office/powerpoint/2010/main" val="16244383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FDB9A95-60FC-4696-82EA-7B29FDBF9C31}"/>
              </a:ext>
            </a:extLst>
          </p:cNvPr>
          <p:cNvSpPr/>
          <p:nvPr/>
        </p:nvSpPr>
        <p:spPr>
          <a:xfrm>
            <a:off x="309093" y="612845"/>
            <a:ext cx="8551572" cy="4204356"/>
          </a:xfrm>
          <a:prstGeom prst="rect">
            <a:avLst/>
          </a:prstGeom>
        </p:spPr>
        <p:txBody>
          <a:bodyPr wrap="square">
            <a:spAutoFit/>
          </a:bodyPr>
          <a:lstStyle/>
          <a:p>
            <a:pPr algn="just">
              <a:lnSpc>
                <a:spcPct val="150000"/>
              </a:lnSpc>
            </a:pPr>
            <a:r>
              <a:rPr lang="fr-FR" b="1" cap="all" dirty="0">
                <a:solidFill>
                  <a:srgbClr val="717070"/>
                </a:solidFill>
                <a:latin typeface="+mj-lt"/>
              </a:rPr>
              <a:t>RENSEIGNEZ-VOUS SUR LA LIGNE ÉDITORIALE DE L’INFLUENCEUR</a:t>
            </a:r>
          </a:p>
          <a:p>
            <a:pPr algn="just">
              <a:lnSpc>
                <a:spcPct val="150000"/>
              </a:lnSpc>
            </a:pPr>
            <a:endParaRPr lang="fr-FR" sz="900" dirty="0">
              <a:latin typeface="+mj-lt"/>
            </a:endParaRPr>
          </a:p>
          <a:p>
            <a:pPr algn="just">
              <a:lnSpc>
                <a:spcPct val="150000"/>
              </a:lnSpc>
            </a:pPr>
            <a:r>
              <a:rPr lang="fr-FR" dirty="0">
                <a:latin typeface="+mj-lt"/>
              </a:rPr>
              <a:t>Une fois la popularité du personnage public établie, rien ne dit qu’il sera susceptible de promouvoir votre marque. </a:t>
            </a:r>
          </a:p>
          <a:p>
            <a:pPr algn="just">
              <a:lnSpc>
                <a:spcPct val="150000"/>
              </a:lnSpc>
            </a:pPr>
            <a:endParaRPr lang="fr-FR" sz="900" dirty="0">
              <a:latin typeface="+mj-lt"/>
            </a:endParaRPr>
          </a:p>
          <a:p>
            <a:pPr algn="just">
              <a:lnSpc>
                <a:spcPct val="150000"/>
              </a:lnSpc>
            </a:pPr>
            <a:r>
              <a:rPr lang="fr-FR" b="1" dirty="0">
                <a:latin typeface="+mj-lt"/>
              </a:rPr>
              <a:t>Pour s’assurer de son statut d’influenceur, il va falloir étudier plus en profondeur sa présence en ligne. </a:t>
            </a:r>
          </a:p>
          <a:p>
            <a:pPr algn="just">
              <a:lnSpc>
                <a:spcPct val="150000"/>
              </a:lnSpc>
            </a:pPr>
            <a:endParaRPr lang="fr-FR" sz="900" dirty="0">
              <a:latin typeface="+mj-lt"/>
            </a:endParaRPr>
          </a:p>
          <a:p>
            <a:pPr marL="285750" indent="-285750" algn="just">
              <a:lnSpc>
                <a:spcPct val="150000"/>
              </a:lnSpc>
              <a:buFont typeface="Arial" panose="020B0604020202020204" pitchFamily="34" charset="0"/>
              <a:buChar char="•"/>
            </a:pPr>
            <a:r>
              <a:rPr lang="fr-FR" dirty="0">
                <a:latin typeface="+mj-lt"/>
              </a:rPr>
              <a:t>A-t-il/elle déjà fait des </a:t>
            </a:r>
            <a:r>
              <a:rPr lang="fr-FR" b="1" dirty="0">
                <a:latin typeface="+mj-lt"/>
              </a:rPr>
              <a:t>partenariats</a:t>
            </a:r>
            <a:r>
              <a:rPr lang="fr-FR" dirty="0">
                <a:latin typeface="+mj-lt"/>
              </a:rPr>
              <a:t> avec une marque ? </a:t>
            </a:r>
          </a:p>
          <a:p>
            <a:pPr marL="171450" indent="-171450" algn="just">
              <a:lnSpc>
                <a:spcPct val="150000"/>
              </a:lnSpc>
              <a:buFont typeface="Arial" panose="020B0604020202020204" pitchFamily="34" charset="0"/>
              <a:buChar char="•"/>
            </a:pPr>
            <a:endParaRPr lang="fr-FR" sz="900" dirty="0">
              <a:latin typeface="+mj-lt"/>
            </a:endParaRPr>
          </a:p>
          <a:p>
            <a:pPr marL="285750" indent="-285750" algn="just">
              <a:lnSpc>
                <a:spcPct val="150000"/>
              </a:lnSpc>
              <a:buFont typeface="Arial" panose="020B0604020202020204" pitchFamily="34" charset="0"/>
              <a:buChar char="•"/>
            </a:pPr>
            <a:r>
              <a:rPr lang="fr-FR" dirty="0">
                <a:latin typeface="+mj-lt"/>
              </a:rPr>
              <a:t>En a-t-il/elle parlé dans une </a:t>
            </a:r>
            <a:r>
              <a:rPr lang="fr-FR" b="1" dirty="0">
                <a:latin typeface="+mj-lt"/>
              </a:rPr>
              <a:t>vidéo YouTube</a:t>
            </a:r>
            <a:r>
              <a:rPr lang="fr-FR" dirty="0">
                <a:latin typeface="+mj-lt"/>
              </a:rPr>
              <a:t>, une </a:t>
            </a:r>
            <a:r>
              <a:rPr lang="fr-FR" b="1" dirty="0">
                <a:latin typeface="+mj-lt"/>
              </a:rPr>
              <a:t>publication Facebook</a:t>
            </a:r>
            <a:r>
              <a:rPr lang="fr-FR" dirty="0">
                <a:latin typeface="+mj-lt"/>
              </a:rPr>
              <a:t>, une </a:t>
            </a:r>
            <a:r>
              <a:rPr lang="fr-FR" b="1" dirty="0">
                <a:latin typeface="+mj-lt"/>
              </a:rPr>
              <a:t>photo Instagram</a:t>
            </a:r>
            <a:r>
              <a:rPr lang="fr-FR" dirty="0">
                <a:latin typeface="+mj-lt"/>
              </a:rPr>
              <a:t> ou une </a:t>
            </a:r>
            <a:r>
              <a:rPr lang="fr-FR" b="1" dirty="0">
                <a:latin typeface="+mj-lt"/>
              </a:rPr>
              <a:t>story Snapchat</a:t>
            </a:r>
            <a:r>
              <a:rPr lang="fr-FR" dirty="0">
                <a:latin typeface="+mj-lt"/>
              </a:rPr>
              <a:t> ? </a:t>
            </a:r>
            <a:endParaRPr lang="fr-FR" b="0" i="0" dirty="0">
              <a:effectLst/>
              <a:latin typeface="+mj-lt"/>
            </a:endParaRPr>
          </a:p>
        </p:txBody>
      </p:sp>
    </p:spTree>
    <p:extLst>
      <p:ext uri="{BB962C8B-B14F-4D97-AF65-F5344CB8AC3E}">
        <p14:creationId xmlns:p14="http://schemas.microsoft.com/office/powerpoint/2010/main" val="22033943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D708488-4239-452E-B540-50CCF345DDBF}"/>
              </a:ext>
            </a:extLst>
          </p:cNvPr>
          <p:cNvSpPr/>
          <p:nvPr/>
        </p:nvSpPr>
        <p:spPr>
          <a:xfrm>
            <a:off x="367048" y="681026"/>
            <a:ext cx="8409904" cy="275011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fr-FR" dirty="0"/>
              <a:t>Si oui, quel type de marque a-t-il/elle l’habitude de plébisciter ? </a:t>
            </a:r>
          </a:p>
          <a:p>
            <a:pPr marL="285750" indent="-285750" algn="just">
              <a:lnSpc>
                <a:spcPct val="150000"/>
              </a:lnSpc>
              <a:buFont typeface="Arial" panose="020B0604020202020204" pitchFamily="34" charset="0"/>
              <a:buChar char="•"/>
            </a:pPr>
            <a:r>
              <a:rPr lang="fr-FR" b="1" dirty="0"/>
              <a:t>Sa ligne éditoriale</a:t>
            </a:r>
            <a:r>
              <a:rPr lang="fr-FR" dirty="0"/>
              <a:t> est-elle en accord avec les valeurs de votre entreprise ? </a:t>
            </a:r>
          </a:p>
          <a:p>
            <a:pPr algn="just">
              <a:lnSpc>
                <a:spcPct val="150000"/>
              </a:lnSpc>
            </a:pPr>
            <a:endParaRPr lang="fr-FR" sz="900" dirty="0"/>
          </a:p>
          <a:p>
            <a:pPr algn="just">
              <a:lnSpc>
                <a:spcPct val="150000"/>
              </a:lnSpc>
            </a:pPr>
            <a:r>
              <a:rPr lang="fr-FR" b="1" dirty="0"/>
              <a:t>Essayez de comprendre pourquoi. </a:t>
            </a:r>
          </a:p>
          <a:p>
            <a:pPr marL="285750" indent="-285750" algn="just">
              <a:lnSpc>
                <a:spcPct val="150000"/>
              </a:lnSpc>
              <a:buFont typeface="Arial" panose="020B0604020202020204" pitchFamily="34" charset="0"/>
              <a:buChar char="•"/>
            </a:pPr>
            <a:r>
              <a:rPr lang="fr-FR" dirty="0"/>
              <a:t>Cette personne est-elle fermée aux partenariats rémunérés ?</a:t>
            </a:r>
          </a:p>
          <a:p>
            <a:pPr marL="285750" indent="-285750" algn="just">
              <a:lnSpc>
                <a:spcPct val="150000"/>
              </a:lnSpc>
              <a:buFont typeface="Arial" panose="020B0604020202020204" pitchFamily="34" charset="0"/>
              <a:buChar char="•"/>
            </a:pPr>
            <a:r>
              <a:rPr lang="fr-FR" dirty="0"/>
              <a:t>Utilise-t-elle son blog à des fins strictement personnelles ? </a:t>
            </a:r>
          </a:p>
          <a:p>
            <a:pPr marL="285750" indent="-285750" algn="just">
              <a:lnSpc>
                <a:spcPct val="150000"/>
              </a:lnSpc>
              <a:buFont typeface="Arial" panose="020B0604020202020204" pitchFamily="34" charset="0"/>
              <a:buChar char="•"/>
            </a:pPr>
            <a:r>
              <a:rPr lang="fr-FR" dirty="0"/>
              <a:t>Ou attend-elle juste d’être contactée par la bonne entreprise ?</a:t>
            </a:r>
          </a:p>
        </p:txBody>
      </p:sp>
      <p:pic>
        <p:nvPicPr>
          <p:cNvPr id="3" name="Image 2">
            <a:extLst>
              <a:ext uri="{FF2B5EF4-FFF2-40B4-BE49-F238E27FC236}">
                <a16:creationId xmlns:a16="http://schemas.microsoft.com/office/drawing/2014/main" xmlns="" id="{54E8EA76-1DDD-4AB1-97DE-3F8E1893C674}"/>
              </a:ext>
            </a:extLst>
          </p:cNvPr>
          <p:cNvPicPr>
            <a:picLocks noChangeAspect="1"/>
          </p:cNvPicPr>
          <p:nvPr/>
        </p:nvPicPr>
        <p:blipFill>
          <a:blip r:embed="rId2"/>
          <a:stretch>
            <a:fillRect/>
          </a:stretch>
        </p:blipFill>
        <p:spPr>
          <a:xfrm>
            <a:off x="5254580" y="3552443"/>
            <a:ext cx="2151309" cy="2797847"/>
          </a:xfrm>
          <a:prstGeom prst="rect">
            <a:avLst/>
          </a:prstGeom>
          <a:ln>
            <a:noFill/>
          </a:ln>
          <a:effectLst>
            <a:softEdge rad="112500"/>
          </a:effectLst>
        </p:spPr>
      </p:pic>
    </p:spTree>
    <p:extLst>
      <p:ext uri="{BB962C8B-B14F-4D97-AF65-F5344CB8AC3E}">
        <p14:creationId xmlns:p14="http://schemas.microsoft.com/office/powerpoint/2010/main" val="3261307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F2F0D3E-E701-4057-A4AD-7573F0D921D7}"/>
              </a:ext>
            </a:extLst>
          </p:cNvPr>
          <p:cNvSpPr/>
          <p:nvPr/>
        </p:nvSpPr>
        <p:spPr>
          <a:xfrm>
            <a:off x="441499" y="586608"/>
            <a:ext cx="8261002" cy="4019690"/>
          </a:xfrm>
          <a:prstGeom prst="rect">
            <a:avLst/>
          </a:prstGeom>
        </p:spPr>
        <p:txBody>
          <a:bodyPr wrap="square">
            <a:spAutoFit/>
          </a:bodyPr>
          <a:lstStyle/>
          <a:p>
            <a:pPr algn="just">
              <a:lnSpc>
                <a:spcPct val="150000"/>
              </a:lnSpc>
            </a:pPr>
            <a:r>
              <a:rPr lang="fr-FR" b="1" dirty="0">
                <a:solidFill>
                  <a:srgbClr val="717070"/>
                </a:solidFill>
              </a:rPr>
              <a:t>Comment les gérer ?</a:t>
            </a:r>
          </a:p>
          <a:p>
            <a:pPr algn="just">
              <a:lnSpc>
                <a:spcPct val="150000"/>
              </a:lnSpc>
            </a:pPr>
            <a:endParaRPr lang="fr-FR" b="1" dirty="0">
              <a:solidFill>
                <a:srgbClr val="717070"/>
              </a:solidFill>
            </a:endParaRPr>
          </a:p>
          <a:p>
            <a:pPr algn="ctr">
              <a:lnSpc>
                <a:spcPct val="150000"/>
              </a:lnSpc>
            </a:pPr>
            <a:r>
              <a:rPr lang="fr-FR" sz="10000" b="1" dirty="0"/>
              <a:t>_ _ _ _ _</a:t>
            </a:r>
          </a:p>
          <a:p>
            <a:pPr algn="just">
              <a:lnSpc>
                <a:spcPct val="150000"/>
              </a:lnSpc>
            </a:pPr>
            <a:endParaRPr lang="fr-FR" b="1" dirty="0">
              <a:solidFill>
                <a:srgbClr val="717070"/>
              </a:solidFill>
            </a:endParaRPr>
          </a:p>
          <a:p>
            <a:pPr algn="ctr">
              <a:lnSpc>
                <a:spcPct val="150000"/>
              </a:lnSpc>
            </a:pPr>
            <a:r>
              <a:rPr lang="fr-FR" b="1" dirty="0">
                <a:solidFill>
                  <a:srgbClr val="717070"/>
                </a:solidFill>
              </a:rPr>
              <a:t> </a:t>
            </a:r>
          </a:p>
        </p:txBody>
      </p:sp>
    </p:spTree>
    <p:extLst>
      <p:ext uri="{BB962C8B-B14F-4D97-AF65-F5344CB8AC3E}">
        <p14:creationId xmlns:p14="http://schemas.microsoft.com/office/powerpoint/2010/main" val="4861406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D133889-0D8F-4F75-8D46-A7845893A186}"/>
              </a:ext>
            </a:extLst>
          </p:cNvPr>
          <p:cNvSpPr/>
          <p:nvPr/>
        </p:nvSpPr>
        <p:spPr>
          <a:xfrm>
            <a:off x="2446673" y="2028716"/>
            <a:ext cx="4250651" cy="2079352"/>
          </a:xfrm>
          <a:prstGeom prst="rect">
            <a:avLst/>
          </a:prstGeom>
        </p:spPr>
        <p:txBody>
          <a:bodyPr wrap="none">
            <a:spAutoFit/>
          </a:bodyPr>
          <a:lstStyle/>
          <a:p>
            <a:pPr algn="ctr">
              <a:lnSpc>
                <a:spcPct val="150000"/>
              </a:lnSpc>
            </a:pPr>
            <a:r>
              <a:rPr lang="fr-FR" sz="9600" b="1" dirty="0"/>
              <a:t>CHARTE</a:t>
            </a:r>
          </a:p>
        </p:txBody>
      </p:sp>
    </p:spTree>
    <p:extLst>
      <p:ext uri="{BB962C8B-B14F-4D97-AF65-F5344CB8AC3E}">
        <p14:creationId xmlns:p14="http://schemas.microsoft.com/office/powerpoint/2010/main" val="1766500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5EDDD580-9012-4891-9E9E-13A3F911D7FC}"/>
              </a:ext>
            </a:extLst>
          </p:cNvPr>
          <p:cNvSpPr/>
          <p:nvPr/>
        </p:nvSpPr>
        <p:spPr>
          <a:xfrm>
            <a:off x="425003" y="671687"/>
            <a:ext cx="8293994" cy="2957861"/>
          </a:xfrm>
          <a:prstGeom prst="rect">
            <a:avLst/>
          </a:prstGeom>
        </p:spPr>
        <p:txBody>
          <a:bodyPr wrap="square">
            <a:spAutoFit/>
          </a:bodyPr>
          <a:lstStyle/>
          <a:p>
            <a:pPr algn="just">
              <a:lnSpc>
                <a:spcPct val="150000"/>
              </a:lnSpc>
            </a:pPr>
            <a:r>
              <a:rPr lang="fr-FR" dirty="0"/>
              <a:t>Vous avez la capacité d'échanger sur différents thèmes dans le but de faire grandir votre réseau.</a:t>
            </a:r>
          </a:p>
          <a:p>
            <a:pPr algn="just">
              <a:lnSpc>
                <a:spcPct val="150000"/>
              </a:lnSpc>
            </a:pPr>
            <a:endParaRPr lang="fr-FR" sz="900" dirty="0"/>
          </a:p>
          <a:p>
            <a:pPr algn="just">
              <a:lnSpc>
                <a:spcPct val="150000"/>
              </a:lnSpc>
            </a:pPr>
            <a:r>
              <a:rPr lang="fr-FR" b="1" dirty="0">
                <a:solidFill>
                  <a:srgbClr val="CB4D60"/>
                </a:solidFill>
              </a:rPr>
              <a:t>Vous utilisez les médias (images, vidéos, infographies…) les plus pertinents pour votre stratégie et pour fidéliser vos abonnés. </a:t>
            </a:r>
          </a:p>
          <a:p>
            <a:pPr algn="just">
              <a:lnSpc>
                <a:spcPct val="150000"/>
              </a:lnSpc>
            </a:pPr>
            <a:endParaRPr lang="fr-FR" sz="900" dirty="0"/>
          </a:p>
          <a:p>
            <a:pPr algn="just">
              <a:lnSpc>
                <a:spcPct val="150000"/>
              </a:lnSpc>
            </a:pPr>
            <a:r>
              <a:rPr lang="fr-FR" b="1" dirty="0"/>
              <a:t>Il est important d'utiliser des contenus originaux pour faire face à un environnement concurrentiel. </a:t>
            </a:r>
          </a:p>
        </p:txBody>
      </p:sp>
      <p:pic>
        <p:nvPicPr>
          <p:cNvPr id="2" name="Image 1">
            <a:extLst>
              <a:ext uri="{FF2B5EF4-FFF2-40B4-BE49-F238E27FC236}">
                <a16:creationId xmlns:a16="http://schemas.microsoft.com/office/drawing/2014/main" xmlns="" id="{01D21CBD-2895-4066-A039-13AA52B64D47}"/>
              </a:ext>
            </a:extLst>
          </p:cNvPr>
          <p:cNvPicPr>
            <a:picLocks noChangeAspect="1"/>
          </p:cNvPicPr>
          <p:nvPr/>
        </p:nvPicPr>
        <p:blipFill rotWithShape="1">
          <a:blip r:embed="rId2"/>
          <a:srcRect l="9887" t="26063" r="7634" b="25935"/>
          <a:stretch/>
        </p:blipFill>
        <p:spPr>
          <a:xfrm>
            <a:off x="3090930" y="3823670"/>
            <a:ext cx="4713668" cy="1920308"/>
          </a:xfrm>
          <a:prstGeom prst="rect">
            <a:avLst/>
          </a:prstGeom>
          <a:ln>
            <a:noFill/>
          </a:ln>
          <a:effectLst>
            <a:softEdge rad="112500"/>
          </a:effectLst>
        </p:spPr>
      </p:pic>
    </p:spTree>
    <p:extLst>
      <p:ext uri="{BB962C8B-B14F-4D97-AF65-F5344CB8AC3E}">
        <p14:creationId xmlns:p14="http://schemas.microsoft.com/office/powerpoint/2010/main" val="39577026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A35020C-B09A-49F5-89AF-FEBD5C226DA6}"/>
              </a:ext>
            </a:extLst>
          </p:cNvPr>
          <p:cNvSpPr txBox="1">
            <a:spLocks/>
          </p:cNvSpPr>
          <p:nvPr/>
        </p:nvSpPr>
        <p:spPr>
          <a:xfrm>
            <a:off x="527384" y="1827016"/>
            <a:ext cx="8089232" cy="681623"/>
          </a:xfrm>
          <a:prstGeom prst="rect">
            <a:avLst/>
          </a:prstGeom>
        </p:spPr>
        <p:txBody>
          <a:bodyPr/>
          <a:lstStyle>
            <a:lvl1pPr algn="ctr" defTabSz="457200" rtl="0" eaLnBrk="1" latinLnBrk="0" hangingPunct="1">
              <a:spcBef>
                <a:spcPct val="0"/>
              </a:spcBef>
              <a:buNone/>
              <a:defRPr sz="3000" kern="1200">
                <a:solidFill>
                  <a:schemeClr val="tx1"/>
                </a:solidFill>
                <a:latin typeface="+mn-lt"/>
                <a:ea typeface="+mj-ea"/>
                <a:cs typeface="Gotham"/>
              </a:defRPr>
            </a:lvl1pPr>
          </a:lstStyle>
          <a:p>
            <a:r>
              <a:rPr lang="fr-FR" sz="6000" b="1" dirty="0">
                <a:solidFill>
                  <a:srgbClr val="2C82C5"/>
                </a:solidFill>
              </a:rPr>
              <a:t>Comment animer </a:t>
            </a:r>
          </a:p>
          <a:p>
            <a:r>
              <a:rPr lang="fr-FR" sz="6000" b="1" dirty="0">
                <a:solidFill>
                  <a:srgbClr val="2C82C5"/>
                </a:solidFill>
              </a:rPr>
              <a:t>la discussion</a:t>
            </a:r>
          </a:p>
        </p:txBody>
      </p:sp>
    </p:spTree>
    <p:extLst>
      <p:ext uri="{BB962C8B-B14F-4D97-AF65-F5344CB8AC3E}">
        <p14:creationId xmlns:p14="http://schemas.microsoft.com/office/powerpoint/2010/main" val="516576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827925E-8256-4974-AE34-FC7F35434F19}"/>
              </a:ext>
            </a:extLst>
          </p:cNvPr>
          <p:cNvSpPr/>
          <p:nvPr/>
        </p:nvSpPr>
        <p:spPr>
          <a:xfrm>
            <a:off x="412651" y="550498"/>
            <a:ext cx="4918719" cy="506292"/>
          </a:xfrm>
          <a:prstGeom prst="rect">
            <a:avLst/>
          </a:prstGeom>
        </p:spPr>
        <p:txBody>
          <a:bodyPr wrap="none">
            <a:spAutoFit/>
          </a:bodyPr>
          <a:lstStyle/>
          <a:p>
            <a:pPr algn="just">
              <a:lnSpc>
                <a:spcPct val="150000"/>
              </a:lnSpc>
            </a:pPr>
            <a:r>
              <a:rPr lang="fr-FR" sz="2000" b="1" dirty="0">
                <a:solidFill>
                  <a:srgbClr val="79C7C5"/>
                </a:solidFill>
              </a:rPr>
              <a:t>Principe de modération, à priori, à postériori</a:t>
            </a:r>
          </a:p>
        </p:txBody>
      </p:sp>
      <p:sp>
        <p:nvSpPr>
          <p:cNvPr id="3" name="Rectangle 2">
            <a:extLst>
              <a:ext uri="{FF2B5EF4-FFF2-40B4-BE49-F238E27FC236}">
                <a16:creationId xmlns:a16="http://schemas.microsoft.com/office/drawing/2014/main" xmlns="" id="{556FCB29-F647-430A-A26D-D7B09923E741}"/>
              </a:ext>
            </a:extLst>
          </p:cNvPr>
          <p:cNvSpPr/>
          <p:nvPr/>
        </p:nvSpPr>
        <p:spPr>
          <a:xfrm>
            <a:off x="2386946" y="2389324"/>
            <a:ext cx="4370107" cy="2079352"/>
          </a:xfrm>
          <a:prstGeom prst="rect">
            <a:avLst/>
          </a:prstGeom>
        </p:spPr>
        <p:txBody>
          <a:bodyPr wrap="none">
            <a:spAutoFit/>
          </a:bodyPr>
          <a:lstStyle/>
          <a:p>
            <a:pPr algn="ctr">
              <a:lnSpc>
                <a:spcPct val="150000"/>
              </a:lnSpc>
            </a:pPr>
            <a:r>
              <a:rPr lang="fr-FR" sz="9600" b="1" dirty="0"/>
              <a:t>_ _ _ _ _</a:t>
            </a:r>
          </a:p>
        </p:txBody>
      </p:sp>
    </p:spTree>
    <p:extLst>
      <p:ext uri="{BB962C8B-B14F-4D97-AF65-F5344CB8AC3E}">
        <p14:creationId xmlns:p14="http://schemas.microsoft.com/office/powerpoint/2010/main" val="3304450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005F1B8-4A0C-4A9A-AFFC-078EA5C84E2E}"/>
              </a:ext>
            </a:extLst>
          </p:cNvPr>
          <p:cNvSpPr/>
          <p:nvPr/>
        </p:nvSpPr>
        <p:spPr>
          <a:xfrm>
            <a:off x="2446673" y="2080231"/>
            <a:ext cx="4250651" cy="2079352"/>
          </a:xfrm>
          <a:prstGeom prst="rect">
            <a:avLst/>
          </a:prstGeom>
        </p:spPr>
        <p:txBody>
          <a:bodyPr wrap="none">
            <a:spAutoFit/>
          </a:bodyPr>
          <a:lstStyle/>
          <a:p>
            <a:pPr algn="ctr">
              <a:lnSpc>
                <a:spcPct val="150000"/>
              </a:lnSpc>
            </a:pPr>
            <a:r>
              <a:rPr lang="fr-FR" sz="9600" b="1" dirty="0"/>
              <a:t>CHARTE</a:t>
            </a:r>
          </a:p>
        </p:txBody>
      </p:sp>
    </p:spTree>
    <p:extLst>
      <p:ext uri="{BB962C8B-B14F-4D97-AF65-F5344CB8AC3E}">
        <p14:creationId xmlns:p14="http://schemas.microsoft.com/office/powerpoint/2010/main" val="14461571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BFCBAAB-ADA4-4EC3-825F-7C7D7E33E65F}"/>
              </a:ext>
            </a:extLst>
          </p:cNvPr>
          <p:cNvSpPr/>
          <p:nvPr/>
        </p:nvSpPr>
        <p:spPr>
          <a:xfrm>
            <a:off x="333831" y="564099"/>
            <a:ext cx="5333961" cy="464871"/>
          </a:xfrm>
          <a:prstGeom prst="rect">
            <a:avLst/>
          </a:prstGeom>
        </p:spPr>
        <p:txBody>
          <a:bodyPr wrap="none">
            <a:spAutoFit/>
          </a:bodyPr>
          <a:lstStyle/>
          <a:p>
            <a:pPr algn="just">
              <a:lnSpc>
                <a:spcPct val="150000"/>
              </a:lnSpc>
            </a:pPr>
            <a:r>
              <a:rPr lang="fr-FR" b="1" dirty="0"/>
              <a:t>Quelle est la différence entre modération et censure ?</a:t>
            </a:r>
          </a:p>
        </p:txBody>
      </p:sp>
      <p:pic>
        <p:nvPicPr>
          <p:cNvPr id="3" name="Image 2">
            <a:extLst>
              <a:ext uri="{FF2B5EF4-FFF2-40B4-BE49-F238E27FC236}">
                <a16:creationId xmlns:a16="http://schemas.microsoft.com/office/drawing/2014/main" xmlns="" id="{D8671733-E4C0-43DF-AC3B-778D5BFF9E7A}"/>
              </a:ext>
            </a:extLst>
          </p:cNvPr>
          <p:cNvPicPr>
            <a:picLocks noChangeAspect="1"/>
          </p:cNvPicPr>
          <p:nvPr/>
        </p:nvPicPr>
        <p:blipFill>
          <a:blip r:embed="rId2"/>
          <a:stretch>
            <a:fillRect/>
          </a:stretch>
        </p:blipFill>
        <p:spPr>
          <a:xfrm>
            <a:off x="3000811" y="1524000"/>
            <a:ext cx="5124450" cy="3810000"/>
          </a:xfrm>
          <a:prstGeom prst="rect">
            <a:avLst/>
          </a:prstGeom>
          <a:ln>
            <a:noFill/>
          </a:ln>
          <a:effectLst>
            <a:softEdge rad="112500"/>
          </a:effectLst>
        </p:spPr>
      </p:pic>
    </p:spTree>
    <p:extLst>
      <p:ext uri="{BB962C8B-B14F-4D97-AF65-F5344CB8AC3E}">
        <p14:creationId xmlns:p14="http://schemas.microsoft.com/office/powerpoint/2010/main" val="119257370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0C72F9EF-1920-4FCE-83F9-E2BBCF9ACC61}"/>
              </a:ext>
            </a:extLst>
          </p:cNvPr>
          <p:cNvSpPr/>
          <p:nvPr/>
        </p:nvSpPr>
        <p:spPr>
          <a:xfrm>
            <a:off x="231819" y="509247"/>
            <a:ext cx="8680361" cy="3835024"/>
          </a:xfrm>
          <a:prstGeom prst="rect">
            <a:avLst/>
          </a:prstGeom>
        </p:spPr>
        <p:txBody>
          <a:bodyPr wrap="square">
            <a:spAutoFit/>
          </a:bodyPr>
          <a:lstStyle/>
          <a:p>
            <a:pPr algn="just">
              <a:lnSpc>
                <a:spcPct val="150000"/>
              </a:lnSpc>
            </a:pPr>
            <a:r>
              <a:rPr lang="fr-FR" sz="2000" b="1" dirty="0">
                <a:solidFill>
                  <a:srgbClr val="79C7C5"/>
                </a:solidFill>
              </a:rPr>
              <a:t>Théorie de la vitre brisée</a:t>
            </a:r>
          </a:p>
          <a:p>
            <a:pPr algn="just">
              <a:lnSpc>
                <a:spcPct val="150000"/>
              </a:lnSpc>
            </a:pPr>
            <a:r>
              <a:rPr lang="fr-FR" dirty="0"/>
              <a:t>L'hypothèse de la vitre brisée, souvent appelée théorie de la vitre brisée, à son tour également dite de la fenêtre brisée ou du carreau cassé, </a:t>
            </a:r>
            <a:r>
              <a:rPr lang="fr-FR" b="1" dirty="0"/>
              <a:t>est une explication statistique mise en avant pour établir un lien direct de cause à effet entre le taux de criminalité et le nombre croissant de fenêtres brisées à la suite d'une seule fenêtre brisée que l'on omet de réparer. </a:t>
            </a:r>
          </a:p>
          <a:p>
            <a:pPr algn="just">
              <a:lnSpc>
                <a:spcPct val="150000"/>
              </a:lnSpc>
            </a:pPr>
            <a:endParaRPr lang="fr-FR" dirty="0"/>
          </a:p>
          <a:p>
            <a:pPr algn="just">
              <a:lnSpc>
                <a:spcPct val="150000"/>
              </a:lnSpc>
            </a:pPr>
            <a:r>
              <a:rPr lang="fr-FR" dirty="0"/>
              <a:t>Cette théorie qui se rattache concrètement à la criminologie, est reprise en sociologie de la déviance, en sociologie urbaine, et même en sciences sociales.</a:t>
            </a:r>
          </a:p>
        </p:txBody>
      </p:sp>
    </p:spTree>
    <p:extLst>
      <p:ext uri="{BB962C8B-B14F-4D97-AF65-F5344CB8AC3E}">
        <p14:creationId xmlns:p14="http://schemas.microsoft.com/office/powerpoint/2010/main" val="13656445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2D1D703-29AC-4E16-ADC3-8B9DC6B7C83F}"/>
              </a:ext>
            </a:extLst>
          </p:cNvPr>
          <p:cNvSpPr/>
          <p:nvPr/>
        </p:nvSpPr>
        <p:spPr>
          <a:xfrm>
            <a:off x="302653" y="579229"/>
            <a:ext cx="8538693" cy="5450851"/>
          </a:xfrm>
          <a:prstGeom prst="rect">
            <a:avLst/>
          </a:prstGeom>
        </p:spPr>
        <p:txBody>
          <a:bodyPr wrap="square">
            <a:spAutoFit/>
          </a:bodyPr>
          <a:lstStyle/>
          <a:p>
            <a:pPr algn="just">
              <a:lnSpc>
                <a:spcPct val="150000"/>
              </a:lnSpc>
            </a:pPr>
            <a:r>
              <a:rPr lang="fr-FR" b="1" dirty="0"/>
              <a:t>Il s'agit d'un concept </a:t>
            </a:r>
            <a:r>
              <a:rPr lang="fr-FR" dirty="0"/>
              <a:t>ou plutôt d'une analogie, </a:t>
            </a:r>
            <a:r>
              <a:rPr lang="fr-FR" b="1" dirty="0"/>
              <a:t>voulant que les petites détériorations que subit l'espace public suscitent nécessairement un délabrement plus général des cadres de vie et des situations humaines qui en relèvent. </a:t>
            </a:r>
          </a:p>
          <a:p>
            <a:pPr algn="just">
              <a:lnSpc>
                <a:spcPct val="150000"/>
              </a:lnSpc>
            </a:pPr>
            <a:endParaRPr lang="fr-FR" dirty="0"/>
          </a:p>
          <a:p>
            <a:pPr algn="just">
              <a:lnSpc>
                <a:spcPct val="150000"/>
              </a:lnSpc>
            </a:pPr>
            <a:r>
              <a:rPr lang="fr-FR" dirty="0"/>
              <a:t>Souvent utilisée par les partisans de la tolérance zéro, ce principe est fondé sur l'exemple d'un édifice dont une vitre brisée n'est pas immédiatement remplacée. </a:t>
            </a:r>
          </a:p>
          <a:p>
            <a:pPr algn="just">
              <a:lnSpc>
                <a:spcPct val="150000"/>
              </a:lnSpc>
            </a:pPr>
            <a:endParaRPr lang="fr-FR" sz="900" dirty="0"/>
          </a:p>
          <a:p>
            <a:pPr algn="just">
              <a:lnSpc>
                <a:spcPct val="150000"/>
              </a:lnSpc>
            </a:pPr>
            <a:r>
              <a:rPr lang="fr-FR" dirty="0"/>
              <a:t>Partant de là, toutes les autres seront cassées peu de temps après parce que la première laisse entendre que le bâtiment est abandonné, ce qui constitue l'amorce d'un cercle vicieux.</a:t>
            </a:r>
          </a:p>
          <a:p>
            <a:pPr algn="just">
              <a:lnSpc>
                <a:spcPct val="150000"/>
              </a:lnSpc>
            </a:pPr>
            <a:endParaRPr lang="fr-FR" dirty="0"/>
          </a:p>
          <a:p>
            <a:pPr algn="just">
              <a:lnSpc>
                <a:spcPct val="150000"/>
              </a:lnSpc>
            </a:pPr>
            <a:r>
              <a:rPr lang="fr-FR" dirty="0"/>
              <a:t>Parfois, on utilise l'exemple de la voiture rayée pour illustrer le fait que celle-ci se fasse beaucoup plus rayer qu'une voiture n'ayant aucune rayure.</a:t>
            </a:r>
          </a:p>
        </p:txBody>
      </p:sp>
    </p:spTree>
    <p:extLst>
      <p:ext uri="{BB962C8B-B14F-4D97-AF65-F5344CB8AC3E}">
        <p14:creationId xmlns:p14="http://schemas.microsoft.com/office/powerpoint/2010/main" val="32279770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A7F3BE-7752-41AC-BBCC-759D6E8D8E8E}"/>
              </a:ext>
            </a:extLst>
          </p:cNvPr>
          <p:cNvSpPr/>
          <p:nvPr/>
        </p:nvSpPr>
        <p:spPr>
          <a:xfrm>
            <a:off x="521594" y="566350"/>
            <a:ext cx="7823916" cy="464871"/>
          </a:xfrm>
          <a:prstGeom prst="rect">
            <a:avLst/>
          </a:prstGeom>
        </p:spPr>
        <p:txBody>
          <a:bodyPr wrap="square">
            <a:spAutoFit/>
          </a:bodyPr>
          <a:lstStyle/>
          <a:p>
            <a:pPr algn="just">
              <a:lnSpc>
                <a:spcPct val="150000"/>
              </a:lnSpc>
            </a:pPr>
            <a:r>
              <a:rPr lang="fr-FR" b="1" dirty="0"/>
              <a:t>Quel est le lien de la théorie de la vitre brisée avec les réseaux sociaux ?</a:t>
            </a:r>
          </a:p>
        </p:txBody>
      </p:sp>
      <p:pic>
        <p:nvPicPr>
          <p:cNvPr id="3" name="Image 2">
            <a:extLst>
              <a:ext uri="{FF2B5EF4-FFF2-40B4-BE49-F238E27FC236}">
                <a16:creationId xmlns:a16="http://schemas.microsoft.com/office/drawing/2014/main" xmlns="" id="{0E641A63-508C-40AF-8D63-594A316FC1A6}"/>
              </a:ext>
            </a:extLst>
          </p:cNvPr>
          <p:cNvPicPr>
            <a:picLocks noChangeAspect="1"/>
          </p:cNvPicPr>
          <p:nvPr/>
        </p:nvPicPr>
        <p:blipFill>
          <a:blip r:embed="rId2"/>
          <a:stretch>
            <a:fillRect/>
          </a:stretch>
        </p:blipFill>
        <p:spPr>
          <a:xfrm>
            <a:off x="2879291" y="1884407"/>
            <a:ext cx="5650950" cy="3089186"/>
          </a:xfrm>
          <a:prstGeom prst="rect">
            <a:avLst/>
          </a:prstGeom>
          <a:ln>
            <a:noFill/>
          </a:ln>
          <a:effectLst>
            <a:softEdge rad="112500"/>
          </a:effectLst>
        </p:spPr>
      </p:pic>
    </p:spTree>
    <p:extLst>
      <p:ext uri="{BB962C8B-B14F-4D97-AF65-F5344CB8AC3E}">
        <p14:creationId xmlns:p14="http://schemas.microsoft.com/office/powerpoint/2010/main" val="27381219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860A4AC-2AA2-4407-9033-DAA00CB3BB4D}"/>
              </a:ext>
            </a:extLst>
          </p:cNvPr>
          <p:cNvSpPr/>
          <p:nvPr/>
        </p:nvSpPr>
        <p:spPr>
          <a:xfrm>
            <a:off x="373944" y="607911"/>
            <a:ext cx="4442755" cy="506292"/>
          </a:xfrm>
          <a:prstGeom prst="rect">
            <a:avLst/>
          </a:prstGeom>
        </p:spPr>
        <p:txBody>
          <a:bodyPr wrap="none">
            <a:spAutoFit/>
          </a:bodyPr>
          <a:lstStyle/>
          <a:p>
            <a:pPr algn="just">
              <a:lnSpc>
                <a:spcPct val="150000"/>
              </a:lnSpc>
            </a:pPr>
            <a:r>
              <a:rPr lang="fr-FR" sz="2000" b="1" dirty="0">
                <a:solidFill>
                  <a:srgbClr val="79C7C5"/>
                </a:solidFill>
              </a:rPr>
              <a:t>Elaboration d’une charte de modération</a:t>
            </a:r>
          </a:p>
        </p:txBody>
      </p:sp>
      <p:pic>
        <p:nvPicPr>
          <p:cNvPr id="3" name="Image 2">
            <a:extLst>
              <a:ext uri="{FF2B5EF4-FFF2-40B4-BE49-F238E27FC236}">
                <a16:creationId xmlns:a16="http://schemas.microsoft.com/office/drawing/2014/main" xmlns="" id="{518EB9A3-32FD-400C-9739-33F75F5A9D6E}"/>
              </a:ext>
            </a:extLst>
          </p:cNvPr>
          <p:cNvPicPr>
            <a:picLocks noChangeAspect="1"/>
          </p:cNvPicPr>
          <p:nvPr/>
        </p:nvPicPr>
        <p:blipFill>
          <a:blip r:embed="rId2"/>
          <a:stretch>
            <a:fillRect/>
          </a:stretch>
        </p:blipFill>
        <p:spPr>
          <a:xfrm>
            <a:off x="2865818" y="2000250"/>
            <a:ext cx="5524500" cy="2857500"/>
          </a:xfrm>
          <a:prstGeom prst="rect">
            <a:avLst/>
          </a:prstGeom>
          <a:ln>
            <a:noFill/>
          </a:ln>
          <a:effectLst>
            <a:softEdge rad="112500"/>
          </a:effectLst>
        </p:spPr>
      </p:pic>
    </p:spTree>
    <p:extLst>
      <p:ext uri="{BB962C8B-B14F-4D97-AF65-F5344CB8AC3E}">
        <p14:creationId xmlns:p14="http://schemas.microsoft.com/office/powerpoint/2010/main" val="41230460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4484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4E73F1E-DD14-4FA3-8BC7-626E6AA99A42}"/>
              </a:ext>
            </a:extLst>
          </p:cNvPr>
          <p:cNvSpPr/>
          <p:nvPr/>
        </p:nvSpPr>
        <p:spPr>
          <a:xfrm>
            <a:off x="248194" y="2045791"/>
            <a:ext cx="8647611" cy="2193806"/>
          </a:xfrm>
          <a:prstGeom prst="rect">
            <a:avLst/>
          </a:prstGeom>
        </p:spPr>
        <p:txBody>
          <a:bodyPr wrap="square">
            <a:spAutoFit/>
          </a:bodyPr>
          <a:lstStyle/>
          <a:p>
            <a:pPr algn="ctr">
              <a:lnSpc>
                <a:spcPct val="150000"/>
              </a:lnSpc>
            </a:pPr>
            <a:r>
              <a:rPr lang="fr-FR" sz="4800" b="1" dirty="0">
                <a:solidFill>
                  <a:srgbClr val="2C82C5"/>
                </a:solidFill>
              </a:rPr>
              <a:t>Le marketing via Facebook : </a:t>
            </a:r>
          </a:p>
          <a:p>
            <a:pPr algn="ctr">
              <a:lnSpc>
                <a:spcPct val="150000"/>
              </a:lnSpc>
            </a:pPr>
            <a:r>
              <a:rPr lang="fr-FR" sz="4800" b="1" dirty="0">
                <a:solidFill>
                  <a:srgbClr val="2C82C5"/>
                </a:solidFill>
              </a:rPr>
              <a:t>concours, jeux et publicités </a:t>
            </a:r>
          </a:p>
        </p:txBody>
      </p:sp>
    </p:spTree>
    <p:extLst>
      <p:ext uri="{BB962C8B-B14F-4D97-AF65-F5344CB8AC3E}">
        <p14:creationId xmlns:p14="http://schemas.microsoft.com/office/powerpoint/2010/main" val="619286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3FB50583-5A71-4E92-BDE9-A9D795101C7D}"/>
              </a:ext>
            </a:extLst>
          </p:cNvPr>
          <p:cNvSpPr/>
          <p:nvPr/>
        </p:nvSpPr>
        <p:spPr>
          <a:xfrm>
            <a:off x="270456" y="600172"/>
            <a:ext cx="8603087" cy="3165610"/>
          </a:xfrm>
          <a:prstGeom prst="rect">
            <a:avLst/>
          </a:prstGeom>
        </p:spPr>
        <p:txBody>
          <a:bodyPr wrap="square">
            <a:spAutoFit/>
          </a:bodyPr>
          <a:lstStyle/>
          <a:p>
            <a:pPr algn="just">
              <a:lnSpc>
                <a:spcPct val="150000"/>
              </a:lnSpc>
            </a:pPr>
            <a:r>
              <a:rPr lang="fr-FR" b="1" dirty="0"/>
              <a:t>4. Le temps et l’effort</a:t>
            </a:r>
          </a:p>
          <a:p>
            <a:pPr algn="just">
              <a:lnSpc>
                <a:spcPct val="150000"/>
              </a:lnSpc>
            </a:pPr>
            <a:endParaRPr lang="fr-FR" sz="900" dirty="0"/>
          </a:p>
          <a:p>
            <a:pPr algn="just">
              <a:lnSpc>
                <a:spcPct val="150000"/>
              </a:lnSpc>
            </a:pPr>
            <a:r>
              <a:rPr lang="fr-FR" dirty="0"/>
              <a:t>Si vous êtes une marque active sur les médias sociaux, vous utilisez probablement un outil pour économiser du temps et pour mesurer les retours sur investissement (ROI). </a:t>
            </a:r>
          </a:p>
          <a:p>
            <a:pPr algn="just">
              <a:lnSpc>
                <a:spcPct val="150000"/>
              </a:lnSpc>
            </a:pPr>
            <a:endParaRPr lang="fr-FR" sz="900" dirty="0"/>
          </a:p>
          <a:p>
            <a:pPr algn="just">
              <a:lnSpc>
                <a:spcPct val="150000"/>
              </a:lnSpc>
            </a:pPr>
            <a:r>
              <a:rPr lang="fr-FR" b="1" dirty="0"/>
              <a:t>Vous créez vos contenus et vous les programmer en amont. </a:t>
            </a:r>
          </a:p>
          <a:p>
            <a:pPr algn="just">
              <a:lnSpc>
                <a:spcPct val="150000"/>
              </a:lnSpc>
            </a:pPr>
            <a:endParaRPr lang="fr-FR" sz="900" dirty="0"/>
          </a:p>
          <a:p>
            <a:pPr algn="just">
              <a:lnSpc>
                <a:spcPct val="150000"/>
              </a:lnSpc>
            </a:pPr>
            <a:r>
              <a:rPr lang="fr-FR" b="1" dirty="0">
                <a:solidFill>
                  <a:srgbClr val="CB4D60"/>
                </a:solidFill>
              </a:rPr>
              <a:t>Votre priorité est d'analyser les données et d'adopter la meilleure stratégie. </a:t>
            </a:r>
          </a:p>
          <a:p>
            <a:pPr algn="just">
              <a:lnSpc>
                <a:spcPct val="150000"/>
              </a:lnSpc>
            </a:pPr>
            <a:endParaRPr lang="fr-FR" dirty="0"/>
          </a:p>
        </p:txBody>
      </p:sp>
      <p:pic>
        <p:nvPicPr>
          <p:cNvPr id="2" name="Image 1">
            <a:extLst>
              <a:ext uri="{FF2B5EF4-FFF2-40B4-BE49-F238E27FC236}">
                <a16:creationId xmlns:a16="http://schemas.microsoft.com/office/drawing/2014/main" xmlns="" id="{3612A11A-5586-4A43-8629-28EDB113F465}"/>
              </a:ext>
            </a:extLst>
          </p:cNvPr>
          <p:cNvPicPr>
            <a:picLocks noChangeAspect="1"/>
          </p:cNvPicPr>
          <p:nvPr/>
        </p:nvPicPr>
        <p:blipFill rotWithShape="1">
          <a:blip r:embed="rId2"/>
          <a:srcRect l="16463" t="8892" r="15974" b="8610"/>
          <a:stretch/>
        </p:blipFill>
        <p:spPr>
          <a:xfrm>
            <a:off x="4909473" y="3765782"/>
            <a:ext cx="2354212" cy="2492046"/>
          </a:xfrm>
          <a:prstGeom prst="rect">
            <a:avLst/>
          </a:prstGeom>
          <a:ln>
            <a:noFill/>
          </a:ln>
          <a:effectLst>
            <a:softEdge rad="112500"/>
          </a:effectLst>
        </p:spPr>
      </p:pic>
    </p:spTree>
    <p:extLst>
      <p:ext uri="{BB962C8B-B14F-4D97-AF65-F5344CB8AC3E}">
        <p14:creationId xmlns:p14="http://schemas.microsoft.com/office/powerpoint/2010/main" val="188714461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04D8934-FCE8-47B6-8C49-F40F0D0D63E0}"/>
              </a:ext>
            </a:extLst>
          </p:cNvPr>
          <p:cNvSpPr/>
          <p:nvPr/>
        </p:nvSpPr>
        <p:spPr>
          <a:xfrm>
            <a:off x="365760" y="401357"/>
            <a:ext cx="8294914" cy="1143070"/>
          </a:xfrm>
          <a:prstGeom prst="rect">
            <a:avLst/>
          </a:prstGeom>
        </p:spPr>
        <p:txBody>
          <a:bodyPr wrap="square">
            <a:spAutoFit/>
          </a:bodyPr>
          <a:lstStyle/>
          <a:p>
            <a:pPr>
              <a:lnSpc>
                <a:spcPct val="150000"/>
              </a:lnSpc>
            </a:pPr>
            <a:r>
              <a:rPr lang="fr-FR" sz="2400" b="1" dirty="0">
                <a:solidFill>
                  <a:srgbClr val="79C7C5"/>
                </a:solidFill>
              </a:rPr>
              <a:t>Jeu concours sur Facebook : </a:t>
            </a:r>
          </a:p>
          <a:p>
            <a:pPr>
              <a:lnSpc>
                <a:spcPct val="150000"/>
              </a:lnSpc>
            </a:pPr>
            <a:r>
              <a:rPr lang="fr-FR" sz="2400" b="1" dirty="0">
                <a:solidFill>
                  <a:srgbClr val="79C7C5"/>
                </a:solidFill>
              </a:rPr>
              <a:t>Les règles à respecter et les pratiques interdites</a:t>
            </a:r>
          </a:p>
        </p:txBody>
      </p:sp>
      <p:sp>
        <p:nvSpPr>
          <p:cNvPr id="3" name="Rectangle 2">
            <a:extLst>
              <a:ext uri="{FF2B5EF4-FFF2-40B4-BE49-F238E27FC236}">
                <a16:creationId xmlns:a16="http://schemas.microsoft.com/office/drawing/2014/main" xmlns="" id="{8D1D90D5-EDF8-4670-8AF8-C7809EBB1AB8}"/>
              </a:ext>
            </a:extLst>
          </p:cNvPr>
          <p:cNvSpPr/>
          <p:nvPr/>
        </p:nvSpPr>
        <p:spPr>
          <a:xfrm>
            <a:off x="365760" y="1590542"/>
            <a:ext cx="8294914" cy="3061736"/>
          </a:xfrm>
          <a:prstGeom prst="rect">
            <a:avLst/>
          </a:prstGeom>
        </p:spPr>
        <p:txBody>
          <a:bodyPr wrap="square">
            <a:spAutoFit/>
          </a:bodyPr>
          <a:lstStyle/>
          <a:p>
            <a:pPr algn="just">
              <a:lnSpc>
                <a:spcPct val="200000"/>
              </a:lnSpc>
            </a:pPr>
            <a:r>
              <a:rPr lang="fr-FR" dirty="0"/>
              <a:t>Sur Facebook, de nombreuses marques organisent des jeux concours. </a:t>
            </a:r>
          </a:p>
          <a:p>
            <a:pPr algn="just">
              <a:lnSpc>
                <a:spcPct val="200000"/>
              </a:lnSpc>
            </a:pPr>
            <a:r>
              <a:rPr lang="fr-FR" b="1" dirty="0"/>
              <a:t>Objectif : </a:t>
            </a:r>
            <a:r>
              <a:rPr lang="fr-FR" dirty="0"/>
              <a:t>maximiser leur visibilité, l’engagement des utilisateurs et acquérir de nouveaux fans. </a:t>
            </a:r>
          </a:p>
          <a:p>
            <a:pPr algn="just">
              <a:lnSpc>
                <a:spcPct val="200000"/>
              </a:lnSpc>
            </a:pPr>
            <a:endParaRPr lang="fr-FR" sz="900" dirty="0"/>
          </a:p>
          <a:p>
            <a:pPr algn="just">
              <a:lnSpc>
                <a:spcPct val="200000"/>
              </a:lnSpc>
            </a:pPr>
            <a:r>
              <a:rPr lang="fr-FR" dirty="0"/>
              <a:t>Malheureusement, de nombreux jeux concours ne respectent pas les règles d’utilisation de Facebook. </a:t>
            </a:r>
          </a:p>
        </p:txBody>
      </p:sp>
    </p:spTree>
    <p:extLst>
      <p:ext uri="{BB962C8B-B14F-4D97-AF65-F5344CB8AC3E}">
        <p14:creationId xmlns:p14="http://schemas.microsoft.com/office/powerpoint/2010/main" val="11812497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40AB903-75BD-4D3B-BAB6-ED09C856524F}"/>
              </a:ext>
            </a:extLst>
          </p:cNvPr>
          <p:cNvSpPr/>
          <p:nvPr/>
        </p:nvSpPr>
        <p:spPr>
          <a:xfrm>
            <a:off x="398417" y="607422"/>
            <a:ext cx="8347166" cy="2507738"/>
          </a:xfrm>
          <a:prstGeom prst="rect">
            <a:avLst/>
          </a:prstGeom>
        </p:spPr>
        <p:txBody>
          <a:bodyPr wrap="square">
            <a:spAutoFit/>
          </a:bodyPr>
          <a:lstStyle/>
          <a:p>
            <a:pPr algn="just">
              <a:lnSpc>
                <a:spcPct val="200000"/>
              </a:lnSpc>
            </a:pPr>
            <a:r>
              <a:rPr lang="fr-FR" dirty="0"/>
              <a:t>Les pages qui publient des concours non-conformes aux CGU prennent des risques : suppression de la publication, suspension de la page voire suppression de la page Facebook. </a:t>
            </a:r>
          </a:p>
          <a:p>
            <a:pPr algn="just">
              <a:lnSpc>
                <a:spcPct val="200000"/>
              </a:lnSpc>
            </a:pPr>
            <a:endParaRPr lang="fr-FR" sz="900" dirty="0"/>
          </a:p>
          <a:p>
            <a:pPr algn="just">
              <a:lnSpc>
                <a:spcPct val="200000"/>
              </a:lnSpc>
            </a:pPr>
            <a:r>
              <a:rPr lang="fr-FR" b="1" dirty="0">
                <a:solidFill>
                  <a:srgbClr val="79C7C5"/>
                </a:solidFill>
              </a:rPr>
              <a:t>Quelles sont les règles à respecter ?</a:t>
            </a:r>
          </a:p>
        </p:txBody>
      </p:sp>
    </p:spTree>
    <p:extLst>
      <p:ext uri="{BB962C8B-B14F-4D97-AF65-F5344CB8AC3E}">
        <p14:creationId xmlns:p14="http://schemas.microsoft.com/office/powerpoint/2010/main" val="33195847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F23357C-027F-43B8-8008-8E1FC8E8A8BC}"/>
              </a:ext>
            </a:extLst>
          </p:cNvPr>
          <p:cNvSpPr/>
          <p:nvPr/>
        </p:nvSpPr>
        <p:spPr>
          <a:xfrm>
            <a:off x="365759" y="495280"/>
            <a:ext cx="8464731" cy="5000728"/>
          </a:xfrm>
          <a:prstGeom prst="rect">
            <a:avLst/>
          </a:prstGeom>
        </p:spPr>
        <p:txBody>
          <a:bodyPr wrap="square">
            <a:spAutoFit/>
          </a:bodyPr>
          <a:lstStyle/>
          <a:p>
            <a:pPr algn="just">
              <a:lnSpc>
                <a:spcPct val="200000"/>
              </a:lnSpc>
            </a:pPr>
            <a:r>
              <a:rPr lang="fr-FR" b="1" dirty="0">
                <a:solidFill>
                  <a:srgbClr val="79C7C5"/>
                </a:solidFill>
              </a:rPr>
              <a:t>Jeu concours Facebook : les obligations des marques</a:t>
            </a:r>
          </a:p>
          <a:p>
            <a:pPr marL="285750" indent="-285750" algn="just">
              <a:lnSpc>
                <a:spcPct val="200000"/>
              </a:lnSpc>
              <a:buClr>
                <a:srgbClr val="C00000"/>
              </a:buClr>
              <a:buFont typeface="Arial" panose="020B0604020202020204" pitchFamily="34" charset="0"/>
              <a:buChar char="•"/>
            </a:pPr>
            <a:r>
              <a:rPr lang="fr-FR" b="1" dirty="0"/>
              <a:t>Les pages Facebook qui organisent des concours sur le réseau social sont « responsables de la légalité de son déroulement ». </a:t>
            </a:r>
          </a:p>
          <a:p>
            <a:pPr marL="171450" indent="-171450" algn="just">
              <a:lnSpc>
                <a:spcPct val="200000"/>
              </a:lnSpc>
              <a:buClr>
                <a:srgbClr val="C00000"/>
              </a:buClr>
              <a:buFont typeface="Arial" panose="020B0604020202020204" pitchFamily="34" charset="0"/>
              <a:buChar char="•"/>
            </a:pPr>
            <a:endParaRPr lang="fr-FR" sz="900" dirty="0"/>
          </a:p>
          <a:p>
            <a:pPr marL="285750" indent="-285750" algn="just">
              <a:lnSpc>
                <a:spcPct val="200000"/>
              </a:lnSpc>
              <a:buClr>
                <a:srgbClr val="C00000"/>
              </a:buClr>
              <a:buFont typeface="Arial" panose="020B0604020202020204" pitchFamily="34" charset="0"/>
              <a:buChar char="•"/>
            </a:pPr>
            <a:r>
              <a:rPr lang="fr-FR" b="1" dirty="0"/>
              <a:t>Elles s’engagent à ce que soient clairement énoncées « les règles officielles et les conditions de l’offre et les modalités de participation (éventuelles restrictions liées à l’âge, au pays…) ». </a:t>
            </a:r>
          </a:p>
          <a:p>
            <a:pPr marL="171450" indent="-171450" algn="just">
              <a:lnSpc>
                <a:spcPct val="200000"/>
              </a:lnSpc>
              <a:buClr>
                <a:srgbClr val="C00000"/>
              </a:buClr>
              <a:buFont typeface="Arial" panose="020B0604020202020204" pitchFamily="34" charset="0"/>
              <a:buChar char="•"/>
            </a:pPr>
            <a:endParaRPr lang="fr-FR" sz="900" dirty="0"/>
          </a:p>
          <a:p>
            <a:pPr marL="285750" indent="-285750" algn="just">
              <a:lnSpc>
                <a:spcPct val="200000"/>
              </a:lnSpc>
              <a:buClr>
                <a:srgbClr val="C00000"/>
              </a:buClr>
              <a:buFont typeface="Arial" panose="020B0604020202020204" pitchFamily="34" charset="0"/>
              <a:buChar char="•"/>
            </a:pPr>
            <a:r>
              <a:rPr lang="fr-FR" b="1" dirty="0"/>
              <a:t>Les organisateurs doivent s’assurer de « la conformité aux règlements régissant la promotion et de tous les prix offerts dans le cadre de la promotion ».</a:t>
            </a:r>
          </a:p>
        </p:txBody>
      </p:sp>
    </p:spTree>
    <p:extLst>
      <p:ext uri="{BB962C8B-B14F-4D97-AF65-F5344CB8AC3E}">
        <p14:creationId xmlns:p14="http://schemas.microsoft.com/office/powerpoint/2010/main" val="236420506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846E5C6-C556-441B-B052-10B6A353C8E0}"/>
              </a:ext>
            </a:extLst>
          </p:cNvPr>
          <p:cNvSpPr/>
          <p:nvPr/>
        </p:nvSpPr>
        <p:spPr>
          <a:xfrm>
            <a:off x="404948" y="479473"/>
            <a:ext cx="8334103" cy="2230739"/>
          </a:xfrm>
          <a:prstGeom prst="rect">
            <a:avLst/>
          </a:prstGeom>
        </p:spPr>
        <p:txBody>
          <a:bodyPr wrap="square">
            <a:spAutoFit/>
          </a:bodyPr>
          <a:lstStyle/>
          <a:p>
            <a:pPr algn="just">
              <a:lnSpc>
                <a:spcPct val="200000"/>
              </a:lnSpc>
            </a:pPr>
            <a:r>
              <a:rPr lang="fr-FR" b="1" dirty="0"/>
              <a:t>Le réseau social indique que les concours doivent inclure ces éléments : </a:t>
            </a:r>
          </a:p>
          <a:p>
            <a:pPr marL="285750" indent="-285750" algn="just">
              <a:lnSpc>
                <a:spcPct val="200000"/>
              </a:lnSpc>
              <a:buClr>
                <a:srgbClr val="C00000"/>
              </a:buClr>
              <a:buFont typeface="Arial" panose="020B0604020202020204" pitchFamily="34" charset="0"/>
              <a:buChar char="•"/>
            </a:pPr>
            <a:r>
              <a:rPr lang="fr-FR" dirty="0"/>
              <a:t>Une décharge protégeant Facebook dûment remplie par chaque participant</a:t>
            </a:r>
          </a:p>
          <a:p>
            <a:pPr marL="285750" indent="-285750" algn="just">
              <a:lnSpc>
                <a:spcPct val="200000"/>
              </a:lnSpc>
              <a:buClr>
                <a:srgbClr val="C00000"/>
              </a:buClr>
              <a:buFont typeface="Arial" panose="020B0604020202020204" pitchFamily="34" charset="0"/>
              <a:buChar char="•"/>
            </a:pPr>
            <a:r>
              <a:rPr lang="fr-FR" dirty="0"/>
              <a:t>Ainsi qu’une une mention que la promotion n’est pas gérée ou parrainée par Facebook</a:t>
            </a:r>
          </a:p>
        </p:txBody>
      </p:sp>
    </p:spTree>
    <p:extLst>
      <p:ext uri="{BB962C8B-B14F-4D97-AF65-F5344CB8AC3E}">
        <p14:creationId xmlns:p14="http://schemas.microsoft.com/office/powerpoint/2010/main" val="40220539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DD067D4-3BC2-43F8-BD32-C919DE9DE698}"/>
              </a:ext>
            </a:extLst>
          </p:cNvPr>
          <p:cNvSpPr/>
          <p:nvPr/>
        </p:nvSpPr>
        <p:spPr>
          <a:xfrm>
            <a:off x="365760" y="474843"/>
            <a:ext cx="8412480" cy="2784737"/>
          </a:xfrm>
          <a:prstGeom prst="rect">
            <a:avLst/>
          </a:prstGeom>
        </p:spPr>
        <p:txBody>
          <a:bodyPr wrap="square">
            <a:spAutoFit/>
          </a:bodyPr>
          <a:lstStyle/>
          <a:p>
            <a:pPr algn="just">
              <a:lnSpc>
                <a:spcPct val="200000"/>
              </a:lnSpc>
            </a:pPr>
            <a:r>
              <a:rPr lang="fr-FR" b="1" dirty="0">
                <a:solidFill>
                  <a:srgbClr val="79C7C5"/>
                </a:solidFill>
              </a:rPr>
              <a:t>Concours Facebook : les pratiques interdites</a:t>
            </a:r>
          </a:p>
          <a:p>
            <a:pPr algn="just">
              <a:lnSpc>
                <a:spcPct val="200000"/>
              </a:lnSpc>
            </a:pPr>
            <a:r>
              <a:rPr lang="fr-FR" b="1" dirty="0"/>
              <a:t>Pour diffuser leurs jeux concours sur Facebook, les marques ont deux possibilités :</a:t>
            </a:r>
          </a:p>
          <a:p>
            <a:pPr marL="285750" indent="-285750" algn="just">
              <a:lnSpc>
                <a:spcPct val="200000"/>
              </a:lnSpc>
              <a:buClr>
                <a:srgbClr val="C00000"/>
              </a:buClr>
              <a:buFont typeface="Arial" panose="020B0604020202020204" pitchFamily="34" charset="0"/>
              <a:buChar char="•"/>
            </a:pPr>
            <a:r>
              <a:rPr lang="fr-FR" dirty="0"/>
              <a:t>Utiliser leur page directement (via une simple publication) </a:t>
            </a:r>
          </a:p>
          <a:p>
            <a:pPr algn="just">
              <a:lnSpc>
                <a:spcPct val="200000"/>
              </a:lnSpc>
            </a:pPr>
            <a:r>
              <a:rPr lang="fr-FR" dirty="0"/>
              <a:t>ou </a:t>
            </a:r>
          </a:p>
          <a:p>
            <a:pPr marL="285750" indent="-285750" algn="just">
              <a:lnSpc>
                <a:spcPct val="200000"/>
              </a:lnSpc>
              <a:buClr>
                <a:srgbClr val="C00000"/>
              </a:buClr>
              <a:buFont typeface="Arial" panose="020B0604020202020204" pitchFamily="34" charset="0"/>
              <a:buChar char="•"/>
            </a:pPr>
            <a:r>
              <a:rPr lang="fr-FR" dirty="0"/>
              <a:t>Utiliser une application Facebook ajoutée sur leur page</a:t>
            </a:r>
          </a:p>
        </p:txBody>
      </p:sp>
    </p:spTree>
    <p:extLst>
      <p:ext uri="{BB962C8B-B14F-4D97-AF65-F5344CB8AC3E}">
        <p14:creationId xmlns:p14="http://schemas.microsoft.com/office/powerpoint/2010/main" val="22431547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D07D97C-1E49-4CC3-A4DA-6D25A4CBD5A5}"/>
              </a:ext>
            </a:extLst>
          </p:cNvPr>
          <p:cNvSpPr/>
          <p:nvPr/>
        </p:nvSpPr>
        <p:spPr>
          <a:xfrm>
            <a:off x="306977" y="414224"/>
            <a:ext cx="8530045" cy="5797100"/>
          </a:xfrm>
          <a:prstGeom prst="rect">
            <a:avLst/>
          </a:prstGeom>
        </p:spPr>
        <p:txBody>
          <a:bodyPr wrap="square">
            <a:spAutoFit/>
          </a:bodyPr>
          <a:lstStyle/>
          <a:p>
            <a:pPr algn="just">
              <a:lnSpc>
                <a:spcPct val="150000"/>
              </a:lnSpc>
            </a:pPr>
            <a:r>
              <a:rPr lang="fr-FR" dirty="0"/>
              <a:t>Demander de taguer un ami ou partager un lien, c’est interdit</a:t>
            </a:r>
          </a:p>
          <a:p>
            <a:pPr algn="just">
              <a:lnSpc>
                <a:spcPct val="150000"/>
              </a:lnSpc>
            </a:pPr>
            <a:endParaRPr lang="fr-FR" sz="600" dirty="0"/>
          </a:p>
          <a:p>
            <a:pPr algn="just">
              <a:lnSpc>
                <a:spcPct val="150000"/>
              </a:lnSpc>
            </a:pPr>
            <a:r>
              <a:rPr lang="fr-FR" dirty="0"/>
              <a:t>Facebook précise que « vous ne devez pas utiliser les journaux personnels ni les connexions des amis pour gérer des promotions ». </a:t>
            </a:r>
          </a:p>
          <a:p>
            <a:pPr algn="just">
              <a:lnSpc>
                <a:spcPct val="150000"/>
              </a:lnSpc>
            </a:pPr>
            <a:endParaRPr lang="fr-FR" sz="900" b="1" dirty="0"/>
          </a:p>
          <a:p>
            <a:pPr algn="just">
              <a:lnSpc>
                <a:spcPct val="150000"/>
              </a:lnSpc>
            </a:pPr>
            <a:r>
              <a:rPr lang="fr-FR" b="1" dirty="0"/>
              <a:t>Cela signifie qu’il est formellement interdit de demander aux participants :</a:t>
            </a:r>
          </a:p>
          <a:p>
            <a:pPr marL="285750" indent="-285750" algn="just">
              <a:lnSpc>
                <a:spcPct val="150000"/>
              </a:lnSpc>
              <a:buClr>
                <a:srgbClr val="C00000"/>
              </a:buClr>
              <a:buFont typeface="Arial" panose="020B0604020202020204" pitchFamily="34" charset="0"/>
              <a:buChar char="•"/>
            </a:pPr>
            <a:r>
              <a:rPr lang="fr-FR" dirty="0"/>
              <a:t>D’identifier un ami pour participer à un jeu concours Facebook</a:t>
            </a:r>
          </a:p>
          <a:p>
            <a:pPr marL="285750" indent="-285750" algn="just">
              <a:lnSpc>
                <a:spcPct val="150000"/>
              </a:lnSpc>
              <a:buClr>
                <a:srgbClr val="C00000"/>
              </a:buClr>
              <a:buFont typeface="Arial" panose="020B0604020202020204" pitchFamily="34" charset="0"/>
              <a:buChar char="•"/>
            </a:pPr>
            <a:r>
              <a:rPr lang="fr-FR" dirty="0"/>
              <a:t>De partager un lien sur son propre journal pour participer</a:t>
            </a:r>
          </a:p>
          <a:p>
            <a:pPr marL="285750" indent="-285750" algn="just">
              <a:lnSpc>
                <a:spcPct val="150000"/>
              </a:lnSpc>
              <a:buClr>
                <a:srgbClr val="C00000"/>
              </a:buClr>
              <a:buFont typeface="Arial" panose="020B0604020202020204" pitchFamily="34" charset="0"/>
              <a:buChar char="•"/>
            </a:pPr>
            <a:r>
              <a:rPr lang="fr-FR" dirty="0"/>
              <a:t>De partager un lien sur le journal d’un ami Facebook pour participer</a:t>
            </a:r>
          </a:p>
          <a:p>
            <a:pPr marL="285750" indent="-285750" algn="just">
              <a:lnSpc>
                <a:spcPct val="150000"/>
              </a:lnSpc>
              <a:buClr>
                <a:srgbClr val="C00000"/>
              </a:buClr>
              <a:buFont typeface="Arial" panose="020B0604020202020204" pitchFamily="34" charset="0"/>
              <a:buChar char="•"/>
            </a:pPr>
            <a:r>
              <a:rPr lang="fr-FR" dirty="0"/>
              <a:t>Vous ne pouvez pas obliger les participants à taguer un ami Facebook ou partager un lien sur un profil Facebook, et vous ne pouvez pas non plus les inciter à le faire (en leur octroyant davantage de chances de gagner, par exemple). </a:t>
            </a:r>
          </a:p>
          <a:p>
            <a:pPr algn="just">
              <a:lnSpc>
                <a:spcPct val="150000"/>
              </a:lnSpc>
              <a:buClr>
                <a:srgbClr val="C00000"/>
              </a:buClr>
            </a:pPr>
            <a:endParaRPr lang="fr-FR" sz="900" dirty="0"/>
          </a:p>
          <a:p>
            <a:pPr algn="just">
              <a:lnSpc>
                <a:spcPct val="150000"/>
              </a:lnSpc>
              <a:buClr>
                <a:srgbClr val="C00000"/>
              </a:buClr>
            </a:pPr>
            <a:r>
              <a:rPr lang="fr-FR" b="1" dirty="0"/>
              <a:t>Ces règles sont spécifiées noir sur blanc dans les conditions applicables aux Pages Facebook.</a:t>
            </a:r>
          </a:p>
        </p:txBody>
      </p:sp>
    </p:spTree>
    <p:extLst>
      <p:ext uri="{BB962C8B-B14F-4D97-AF65-F5344CB8AC3E}">
        <p14:creationId xmlns:p14="http://schemas.microsoft.com/office/powerpoint/2010/main" val="144345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1FA5744-E461-4F71-943B-76C90837B611}"/>
              </a:ext>
            </a:extLst>
          </p:cNvPr>
          <p:cNvSpPr/>
          <p:nvPr/>
        </p:nvSpPr>
        <p:spPr>
          <a:xfrm>
            <a:off x="222069" y="474345"/>
            <a:ext cx="8556171" cy="3892732"/>
          </a:xfrm>
          <a:prstGeom prst="rect">
            <a:avLst/>
          </a:prstGeom>
        </p:spPr>
        <p:txBody>
          <a:bodyPr wrap="square">
            <a:spAutoFit/>
          </a:bodyPr>
          <a:lstStyle/>
          <a:p>
            <a:pPr algn="just">
              <a:lnSpc>
                <a:spcPct val="200000"/>
              </a:lnSpc>
            </a:pPr>
            <a:r>
              <a:rPr lang="fr-FR" b="1" dirty="0"/>
              <a:t>Obliger les participants à liker une page, c’est interdit aussi</a:t>
            </a:r>
          </a:p>
          <a:p>
            <a:pPr algn="just">
              <a:lnSpc>
                <a:spcPct val="200000"/>
              </a:lnSpc>
            </a:pPr>
            <a:r>
              <a:rPr lang="fr-FR" dirty="0"/>
              <a:t>Le fait de demander à un utilisateur de devenir fan pour participer à un concours n’est pas mentionné. </a:t>
            </a:r>
          </a:p>
          <a:p>
            <a:pPr algn="just">
              <a:lnSpc>
                <a:spcPct val="200000"/>
              </a:lnSpc>
            </a:pPr>
            <a:r>
              <a:rPr lang="fr-FR" dirty="0"/>
              <a:t>Cependant, depuis le 5 novembre 2014 (fin du like-</a:t>
            </a:r>
            <a:r>
              <a:rPr lang="fr-FR" dirty="0" err="1"/>
              <a:t>gate</a:t>
            </a:r>
            <a:r>
              <a:rPr lang="fr-FR" dirty="0"/>
              <a:t>, fan-</a:t>
            </a:r>
            <a:r>
              <a:rPr lang="fr-FR" dirty="0" err="1"/>
              <a:t>gate</a:t>
            </a:r>
            <a:r>
              <a:rPr lang="fr-FR" dirty="0"/>
              <a:t>), la Politique de la plate-forme Facebook à destination des développeurs précise ceci (chapitre 4.5) : </a:t>
            </a:r>
          </a:p>
          <a:p>
            <a:pPr algn="just">
              <a:lnSpc>
                <a:spcPct val="200000"/>
              </a:lnSpc>
            </a:pPr>
            <a:r>
              <a:rPr lang="fr-FR" dirty="0"/>
              <a:t>« N’incitez pas les gens à aimer votre page et ne donnez pas l’impression qu’aimer une page sera récompensé ». </a:t>
            </a:r>
          </a:p>
        </p:txBody>
      </p:sp>
    </p:spTree>
    <p:extLst>
      <p:ext uri="{BB962C8B-B14F-4D97-AF65-F5344CB8AC3E}">
        <p14:creationId xmlns:p14="http://schemas.microsoft.com/office/powerpoint/2010/main" val="3178065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25C481A-ACDC-4E46-A4FF-A02271B62E3B}"/>
              </a:ext>
            </a:extLst>
          </p:cNvPr>
          <p:cNvSpPr/>
          <p:nvPr/>
        </p:nvSpPr>
        <p:spPr>
          <a:xfrm>
            <a:off x="372291" y="500803"/>
            <a:ext cx="8399417" cy="3338735"/>
          </a:xfrm>
          <a:prstGeom prst="rect">
            <a:avLst/>
          </a:prstGeom>
        </p:spPr>
        <p:txBody>
          <a:bodyPr wrap="square">
            <a:spAutoFit/>
          </a:bodyPr>
          <a:lstStyle/>
          <a:p>
            <a:pPr algn="just">
              <a:lnSpc>
                <a:spcPct val="200000"/>
              </a:lnSpc>
            </a:pPr>
            <a:r>
              <a:rPr lang="fr-FR" b="1" dirty="0"/>
              <a:t>Depuis, les pages Facebook ne peuvent pas limiter l’accès à un contenu – et donc à un concours – aux fans. </a:t>
            </a:r>
          </a:p>
          <a:p>
            <a:pPr algn="just">
              <a:lnSpc>
                <a:spcPct val="200000"/>
              </a:lnSpc>
            </a:pPr>
            <a:r>
              <a:rPr lang="fr-FR" dirty="0"/>
              <a:t>Le réseau social avait alors justifié sa décision ainsi : « pour assurer des connexions de qualité et aider les entreprises à atteindre les personnes qui comptent pour elles, nous voulons que les gens aiment des pages parce qu’elles veulent s’y connecter et avoir de leurs nouvelles, pas à cause d’interactions artificielles ».</a:t>
            </a:r>
          </a:p>
        </p:txBody>
      </p:sp>
    </p:spTree>
    <p:extLst>
      <p:ext uri="{BB962C8B-B14F-4D97-AF65-F5344CB8AC3E}">
        <p14:creationId xmlns:p14="http://schemas.microsoft.com/office/powerpoint/2010/main" val="5987199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00AA1DE-1EE8-431C-AF58-6DF88C2D7A8D}"/>
              </a:ext>
            </a:extLst>
          </p:cNvPr>
          <p:cNvSpPr/>
          <p:nvPr/>
        </p:nvSpPr>
        <p:spPr>
          <a:xfrm>
            <a:off x="320040" y="639136"/>
            <a:ext cx="8503920" cy="2507738"/>
          </a:xfrm>
          <a:prstGeom prst="rect">
            <a:avLst/>
          </a:prstGeom>
        </p:spPr>
        <p:txBody>
          <a:bodyPr wrap="square">
            <a:spAutoFit/>
          </a:bodyPr>
          <a:lstStyle/>
          <a:p>
            <a:pPr algn="just">
              <a:lnSpc>
                <a:spcPct val="200000"/>
              </a:lnSpc>
            </a:pPr>
            <a:r>
              <a:rPr lang="fr-FR" dirty="0"/>
              <a:t>Si vous effectuez des recherches sur Google ou dans les pages d’aides Facebook, vous tomberez peut-être sur ce type de Q&amp;A. </a:t>
            </a:r>
          </a:p>
          <a:p>
            <a:pPr algn="just">
              <a:lnSpc>
                <a:spcPct val="200000"/>
              </a:lnSpc>
            </a:pPr>
            <a:endParaRPr lang="fr-FR" sz="900" dirty="0"/>
          </a:p>
          <a:p>
            <a:pPr algn="just">
              <a:lnSpc>
                <a:spcPct val="200000"/>
              </a:lnSpc>
            </a:pPr>
            <a:r>
              <a:rPr lang="fr-FR" dirty="0"/>
              <a:t>Ici, un marketeur demande s’il peut restreindre l’accès à un concours aux fans d’une page Facebook et Kit, « de l’équipe d’aide Facebook », lui dit que c’est possible. </a:t>
            </a:r>
          </a:p>
        </p:txBody>
      </p:sp>
    </p:spTree>
    <p:extLst>
      <p:ext uri="{BB962C8B-B14F-4D97-AF65-F5344CB8AC3E}">
        <p14:creationId xmlns:p14="http://schemas.microsoft.com/office/powerpoint/2010/main" val="7792406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295F8D5-C1FB-43B6-9C2E-5CA70AE97D5B}"/>
              </a:ext>
            </a:extLst>
          </p:cNvPr>
          <p:cNvSpPr/>
          <p:nvPr/>
        </p:nvSpPr>
        <p:spPr>
          <a:xfrm>
            <a:off x="444137" y="471436"/>
            <a:ext cx="8255725" cy="3061736"/>
          </a:xfrm>
          <a:prstGeom prst="rect">
            <a:avLst/>
          </a:prstGeom>
        </p:spPr>
        <p:txBody>
          <a:bodyPr wrap="square">
            <a:spAutoFit/>
          </a:bodyPr>
          <a:lstStyle/>
          <a:p>
            <a:pPr algn="just">
              <a:lnSpc>
                <a:spcPct val="200000"/>
              </a:lnSpc>
            </a:pPr>
            <a:r>
              <a:rPr lang="fr-FR" b="1" dirty="0"/>
              <a:t>Soyez vigilant car il ne s’agit pas d’une réponse officielle </a:t>
            </a:r>
            <a:r>
              <a:rPr lang="fr-FR" dirty="0"/>
              <a:t>: l’équipe d’aide Facebook est constituée de contributeurs bénévoles, ce « ne sont ni des employés ni des sous-traitants de Facebook ». </a:t>
            </a:r>
          </a:p>
          <a:p>
            <a:pPr algn="just">
              <a:lnSpc>
                <a:spcPct val="200000"/>
              </a:lnSpc>
            </a:pPr>
            <a:endParaRPr lang="fr-FR" sz="900" dirty="0"/>
          </a:p>
          <a:p>
            <a:pPr algn="just">
              <a:lnSpc>
                <a:spcPct val="200000"/>
              </a:lnSpc>
            </a:pPr>
            <a:r>
              <a:rPr lang="fr-FR" b="1" dirty="0"/>
              <a:t>Nous conseillons de respecter les règles précisées dans les pages officielles du réseau social pour éviter tout problème (guidelines et politique de la plate-forme Facebook).</a:t>
            </a:r>
          </a:p>
        </p:txBody>
      </p:sp>
    </p:spTree>
    <p:extLst>
      <p:ext uri="{BB962C8B-B14F-4D97-AF65-F5344CB8AC3E}">
        <p14:creationId xmlns:p14="http://schemas.microsoft.com/office/powerpoint/2010/main" val="753024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83FCA6EC-DA60-4443-A7A3-9B012B5F5935}"/>
              </a:ext>
            </a:extLst>
          </p:cNvPr>
          <p:cNvSpPr/>
          <p:nvPr/>
        </p:nvSpPr>
        <p:spPr>
          <a:xfrm>
            <a:off x="450761" y="506645"/>
            <a:ext cx="8397025" cy="3581109"/>
          </a:xfrm>
          <a:prstGeom prst="rect">
            <a:avLst/>
          </a:prstGeom>
        </p:spPr>
        <p:txBody>
          <a:bodyPr wrap="square">
            <a:spAutoFit/>
          </a:bodyPr>
          <a:lstStyle/>
          <a:p>
            <a:pPr algn="just">
              <a:lnSpc>
                <a:spcPct val="150000"/>
              </a:lnSpc>
            </a:pPr>
            <a:r>
              <a:rPr lang="fr-FR" b="1" dirty="0"/>
              <a:t>5. Les mesures ROI</a:t>
            </a:r>
          </a:p>
          <a:p>
            <a:pPr algn="just">
              <a:lnSpc>
                <a:spcPct val="150000"/>
              </a:lnSpc>
            </a:pPr>
            <a:endParaRPr lang="fr-FR" sz="900" dirty="0"/>
          </a:p>
          <a:p>
            <a:pPr algn="just">
              <a:lnSpc>
                <a:spcPct val="150000"/>
              </a:lnSpc>
            </a:pPr>
            <a:r>
              <a:rPr lang="fr-FR" dirty="0"/>
              <a:t>Dans l’ère digitale, toutes les entreprises essaient de mesurer au mieux le </a:t>
            </a:r>
            <a:r>
              <a:rPr lang="fr-FR" b="1" dirty="0"/>
              <a:t>Retour Sur Investissement</a:t>
            </a:r>
            <a:r>
              <a:rPr lang="fr-FR" dirty="0"/>
              <a:t> sur les actions produites. </a:t>
            </a:r>
          </a:p>
          <a:p>
            <a:pPr algn="just">
              <a:lnSpc>
                <a:spcPct val="150000"/>
              </a:lnSpc>
            </a:pPr>
            <a:endParaRPr lang="fr-FR" sz="900" dirty="0"/>
          </a:p>
          <a:p>
            <a:pPr algn="just">
              <a:lnSpc>
                <a:spcPct val="150000"/>
              </a:lnSpc>
            </a:pPr>
            <a:r>
              <a:rPr lang="fr-FR" dirty="0"/>
              <a:t>Vous pouvez mesurer votre ROI sur les réseaux sociaux assez facilement car vous pouvez voir le nombre de réponses que vous avez obtenu. </a:t>
            </a:r>
          </a:p>
          <a:p>
            <a:pPr algn="just">
              <a:lnSpc>
                <a:spcPct val="150000"/>
              </a:lnSpc>
            </a:pPr>
            <a:endParaRPr lang="fr-FR" sz="900" dirty="0"/>
          </a:p>
          <a:p>
            <a:pPr algn="just">
              <a:lnSpc>
                <a:spcPct val="150000"/>
              </a:lnSpc>
            </a:pPr>
            <a:r>
              <a:rPr lang="fr-FR" b="1" dirty="0">
                <a:solidFill>
                  <a:srgbClr val="717070"/>
                </a:solidFill>
              </a:rPr>
              <a:t>Plus vous avez de followers ou de contacts, plus votre retour sur investissement est important.</a:t>
            </a:r>
          </a:p>
        </p:txBody>
      </p:sp>
      <p:pic>
        <p:nvPicPr>
          <p:cNvPr id="2" name="Image 1">
            <a:extLst>
              <a:ext uri="{FF2B5EF4-FFF2-40B4-BE49-F238E27FC236}">
                <a16:creationId xmlns:a16="http://schemas.microsoft.com/office/drawing/2014/main" xmlns="" id="{698DA0CD-5049-408A-9D39-8B1455F3601A}"/>
              </a:ext>
            </a:extLst>
          </p:cNvPr>
          <p:cNvPicPr>
            <a:picLocks noChangeAspect="1"/>
          </p:cNvPicPr>
          <p:nvPr/>
        </p:nvPicPr>
        <p:blipFill>
          <a:blip r:embed="rId2"/>
          <a:stretch>
            <a:fillRect/>
          </a:stretch>
        </p:blipFill>
        <p:spPr>
          <a:xfrm>
            <a:off x="3915178" y="3873417"/>
            <a:ext cx="3773510" cy="2477938"/>
          </a:xfrm>
          <a:prstGeom prst="rect">
            <a:avLst/>
          </a:prstGeom>
          <a:ln>
            <a:noFill/>
          </a:ln>
          <a:effectLst>
            <a:softEdge rad="112500"/>
          </a:effectLst>
        </p:spPr>
      </p:pic>
    </p:spTree>
    <p:extLst>
      <p:ext uri="{BB962C8B-B14F-4D97-AF65-F5344CB8AC3E}">
        <p14:creationId xmlns:p14="http://schemas.microsoft.com/office/powerpoint/2010/main" val="28599071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13B6BA-D4FC-4031-9763-26FDD7E44A1D}"/>
              </a:ext>
            </a:extLst>
          </p:cNvPr>
          <p:cNvSpPr/>
          <p:nvPr/>
        </p:nvSpPr>
        <p:spPr>
          <a:xfrm>
            <a:off x="352697" y="424938"/>
            <a:ext cx="8438606" cy="5000728"/>
          </a:xfrm>
          <a:prstGeom prst="rect">
            <a:avLst/>
          </a:prstGeom>
        </p:spPr>
        <p:txBody>
          <a:bodyPr wrap="square">
            <a:spAutoFit/>
          </a:bodyPr>
          <a:lstStyle/>
          <a:p>
            <a:pPr algn="just">
              <a:lnSpc>
                <a:spcPct val="200000"/>
              </a:lnSpc>
            </a:pPr>
            <a:r>
              <a:rPr lang="fr-FR" b="1" dirty="0">
                <a:solidFill>
                  <a:srgbClr val="79C7C5"/>
                </a:solidFill>
              </a:rPr>
              <a:t>Rédaction du règlement et dépôt chez un huissier</a:t>
            </a:r>
          </a:p>
          <a:p>
            <a:pPr algn="just">
              <a:lnSpc>
                <a:spcPct val="200000"/>
              </a:lnSpc>
            </a:pPr>
            <a:r>
              <a:rPr lang="fr-FR" dirty="0"/>
              <a:t>Concernant les règlements de jeux concours, la situation est la suivante en France : </a:t>
            </a:r>
          </a:p>
          <a:p>
            <a:pPr algn="just">
              <a:lnSpc>
                <a:spcPct val="200000"/>
              </a:lnSpc>
            </a:pPr>
            <a:endParaRPr lang="fr-FR" sz="900" b="1" dirty="0"/>
          </a:p>
          <a:p>
            <a:pPr algn="just">
              <a:lnSpc>
                <a:spcPct val="200000"/>
              </a:lnSpc>
            </a:pPr>
            <a:r>
              <a:rPr lang="fr-FR" b="1" dirty="0"/>
              <a:t>Le dépôt d’un règlement chez un huissier n’est plus obligatoire depuis janvier 2015</a:t>
            </a:r>
            <a:r>
              <a:rPr lang="fr-FR" dirty="0"/>
              <a:t>, mais la rédaction « d’un règlement simple et accessible au consommateur » reste fortement conseillée par les spécialistes du droit – voire le dépôt chez un huissier, pour « éviter tout risque d’une potentielle déloyauté » (en savoir plus). </a:t>
            </a:r>
          </a:p>
          <a:p>
            <a:pPr algn="just">
              <a:lnSpc>
                <a:spcPct val="200000"/>
              </a:lnSpc>
            </a:pPr>
            <a:endParaRPr lang="fr-FR" sz="900" dirty="0"/>
          </a:p>
          <a:p>
            <a:pPr algn="just">
              <a:lnSpc>
                <a:spcPct val="200000"/>
              </a:lnSpc>
            </a:pPr>
            <a:r>
              <a:rPr lang="fr-FR" b="1" dirty="0"/>
              <a:t>En cas de conflit, Facebook ne fournit « aucune assistance dans la gestion de la promotion ».</a:t>
            </a:r>
          </a:p>
        </p:txBody>
      </p:sp>
    </p:spTree>
    <p:extLst>
      <p:ext uri="{BB962C8B-B14F-4D97-AF65-F5344CB8AC3E}">
        <p14:creationId xmlns:p14="http://schemas.microsoft.com/office/powerpoint/2010/main" val="30308810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C00A5C3-95A8-4D18-B90B-C7924DDA020B}"/>
              </a:ext>
            </a:extLst>
          </p:cNvPr>
          <p:cNvSpPr/>
          <p:nvPr/>
        </p:nvSpPr>
        <p:spPr>
          <a:xfrm>
            <a:off x="339632" y="584703"/>
            <a:ext cx="6596743" cy="461665"/>
          </a:xfrm>
          <a:prstGeom prst="rect">
            <a:avLst/>
          </a:prstGeom>
        </p:spPr>
        <p:txBody>
          <a:bodyPr wrap="square">
            <a:spAutoFit/>
          </a:bodyPr>
          <a:lstStyle/>
          <a:p>
            <a:r>
              <a:rPr lang="fr-FR" sz="2400" b="1" dirty="0">
                <a:solidFill>
                  <a:srgbClr val="2C82C5"/>
                </a:solidFill>
              </a:rPr>
              <a:t>Les 10 règles d’or d’un jeu-concours sur Facebook</a:t>
            </a:r>
          </a:p>
        </p:txBody>
      </p:sp>
      <p:sp>
        <p:nvSpPr>
          <p:cNvPr id="3" name="Rectangle 2">
            <a:extLst>
              <a:ext uri="{FF2B5EF4-FFF2-40B4-BE49-F238E27FC236}">
                <a16:creationId xmlns:a16="http://schemas.microsoft.com/office/drawing/2014/main" xmlns="" id="{D7FFA920-EA71-4E0B-B81B-AA8BC480F1A9}"/>
              </a:ext>
            </a:extLst>
          </p:cNvPr>
          <p:cNvSpPr/>
          <p:nvPr/>
        </p:nvSpPr>
        <p:spPr>
          <a:xfrm>
            <a:off x="339632" y="1017960"/>
            <a:ext cx="8334104" cy="4204356"/>
          </a:xfrm>
          <a:prstGeom prst="rect">
            <a:avLst/>
          </a:prstGeom>
        </p:spPr>
        <p:txBody>
          <a:bodyPr wrap="square">
            <a:spAutoFit/>
          </a:bodyPr>
          <a:lstStyle/>
          <a:p>
            <a:pPr>
              <a:lnSpc>
                <a:spcPct val="150000"/>
              </a:lnSpc>
            </a:pPr>
            <a:r>
              <a:rPr lang="fr-FR" b="1" dirty="0">
                <a:solidFill>
                  <a:srgbClr val="79C7C5"/>
                </a:solidFill>
              </a:rPr>
              <a:t>1. Respectez les conditions d’utilisation de Facebook </a:t>
            </a:r>
          </a:p>
          <a:p>
            <a:pPr algn="just">
              <a:lnSpc>
                <a:spcPct val="150000"/>
              </a:lnSpc>
            </a:pPr>
            <a:r>
              <a:rPr lang="fr-FR" dirty="0"/>
              <a:t>Facebook ne prend pas la responsabilité des jeux-concours. </a:t>
            </a:r>
          </a:p>
          <a:p>
            <a:pPr algn="just">
              <a:lnSpc>
                <a:spcPct val="150000"/>
              </a:lnSpc>
            </a:pPr>
            <a:r>
              <a:rPr lang="fr-FR" dirty="0"/>
              <a:t>Il est interdit d’organiser un concours sur le mur de la page et d’utiliser une fonctionnalité sociale de Facebook.</a:t>
            </a:r>
          </a:p>
          <a:p>
            <a:pPr algn="just">
              <a:lnSpc>
                <a:spcPct val="150000"/>
              </a:lnSpc>
            </a:pPr>
            <a:r>
              <a:rPr lang="fr-FR" b="1" dirty="0"/>
              <a:t>Vous devez donc le mentionner en soulignant les points suivants :</a:t>
            </a:r>
          </a:p>
          <a:p>
            <a:pPr algn="just">
              <a:lnSpc>
                <a:spcPct val="150000"/>
              </a:lnSpc>
            </a:pPr>
            <a:r>
              <a:rPr lang="fr-FR" dirty="0"/>
              <a:t>« Cette promotion n’est pas gérée ou parrainée par Facebook. »</a:t>
            </a:r>
          </a:p>
          <a:p>
            <a:pPr algn="just">
              <a:lnSpc>
                <a:spcPct val="150000"/>
              </a:lnSpc>
            </a:pPr>
            <a:r>
              <a:rPr lang="fr-FR" dirty="0"/>
              <a:t>-	Les informations que vous communiquez sont fournies à [destinataire(s) de l’information] et non à Facebook. </a:t>
            </a:r>
          </a:p>
          <a:p>
            <a:pPr algn="just">
              <a:lnSpc>
                <a:spcPct val="150000"/>
              </a:lnSpc>
            </a:pPr>
            <a:r>
              <a:rPr lang="fr-FR" dirty="0"/>
              <a:t>-	Les informations que vous fournissez ne seront utilisées que pour [ce que vous comptez faire des informations fournies par l’utilisateur] ».</a:t>
            </a:r>
          </a:p>
        </p:txBody>
      </p:sp>
    </p:spTree>
    <p:extLst>
      <p:ext uri="{BB962C8B-B14F-4D97-AF65-F5344CB8AC3E}">
        <p14:creationId xmlns:p14="http://schemas.microsoft.com/office/powerpoint/2010/main" val="80797735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3AC7869-DB4F-41B6-BF81-224CCF42E27F}"/>
              </a:ext>
            </a:extLst>
          </p:cNvPr>
          <p:cNvSpPr/>
          <p:nvPr/>
        </p:nvSpPr>
        <p:spPr>
          <a:xfrm>
            <a:off x="418011" y="414555"/>
            <a:ext cx="8307977" cy="4446730"/>
          </a:xfrm>
          <a:prstGeom prst="rect">
            <a:avLst/>
          </a:prstGeom>
        </p:spPr>
        <p:txBody>
          <a:bodyPr wrap="square">
            <a:spAutoFit/>
          </a:bodyPr>
          <a:lstStyle/>
          <a:p>
            <a:pPr algn="just">
              <a:lnSpc>
                <a:spcPct val="200000"/>
              </a:lnSpc>
            </a:pPr>
            <a:r>
              <a:rPr lang="fr-FR" b="1" dirty="0">
                <a:solidFill>
                  <a:srgbClr val="79C7C5"/>
                </a:solidFill>
                <a:latin typeface="+mj-lt"/>
              </a:rPr>
              <a:t>2. Choisissez le type de jeu concours adapté à une cible précise.</a:t>
            </a:r>
          </a:p>
          <a:p>
            <a:pPr algn="just">
              <a:lnSpc>
                <a:spcPct val="200000"/>
              </a:lnSpc>
            </a:pPr>
            <a:r>
              <a:rPr lang="fr-FR" dirty="0">
                <a:solidFill>
                  <a:srgbClr val="000000"/>
                </a:solidFill>
                <a:latin typeface="+mj-lt"/>
              </a:rPr>
              <a:t>Il existe de nombreuses formes de jeux-concours et vous devrez choisir celui le plus adapté à votre cible :</a:t>
            </a:r>
          </a:p>
          <a:p>
            <a:pPr marL="285750" indent="-285750" algn="just">
              <a:lnSpc>
                <a:spcPct val="200000"/>
              </a:lnSpc>
              <a:buClr>
                <a:srgbClr val="C00000"/>
              </a:buClr>
              <a:buFont typeface="Arial" panose="020B0604020202020204" pitchFamily="34" charset="0"/>
              <a:buChar char="•"/>
            </a:pPr>
            <a:r>
              <a:rPr lang="fr-FR" dirty="0">
                <a:solidFill>
                  <a:srgbClr val="000000"/>
                </a:solidFill>
                <a:latin typeface="+mj-lt"/>
              </a:rPr>
              <a:t>tirage au sort (formulaire) </a:t>
            </a:r>
          </a:p>
          <a:p>
            <a:pPr marL="285750" indent="-285750" algn="just">
              <a:lnSpc>
                <a:spcPct val="200000"/>
              </a:lnSpc>
              <a:buClr>
                <a:srgbClr val="C00000"/>
              </a:buClr>
              <a:buFont typeface="Arial" panose="020B0604020202020204" pitchFamily="34" charset="0"/>
              <a:buChar char="•"/>
            </a:pPr>
            <a:r>
              <a:rPr lang="fr-FR" dirty="0">
                <a:solidFill>
                  <a:srgbClr val="000000"/>
                </a:solidFill>
                <a:latin typeface="+mj-lt"/>
              </a:rPr>
              <a:t>sondage (ex : enquête quantitative) suivi d'un tirage au sort </a:t>
            </a:r>
          </a:p>
          <a:p>
            <a:pPr marL="285750" indent="-285750" algn="just">
              <a:lnSpc>
                <a:spcPct val="200000"/>
              </a:lnSpc>
              <a:buClr>
                <a:srgbClr val="C00000"/>
              </a:buClr>
              <a:buFont typeface="Arial" panose="020B0604020202020204" pitchFamily="34" charset="0"/>
              <a:buChar char="•"/>
            </a:pPr>
            <a:r>
              <a:rPr lang="fr-FR" dirty="0">
                <a:solidFill>
                  <a:srgbClr val="000000"/>
                </a:solidFill>
                <a:latin typeface="+mj-lt"/>
              </a:rPr>
              <a:t>concours reposant sur un jeu interactif ou </a:t>
            </a:r>
            <a:r>
              <a:rPr lang="fr-FR" dirty="0" err="1">
                <a:solidFill>
                  <a:srgbClr val="000000"/>
                </a:solidFill>
                <a:latin typeface="+mj-lt"/>
              </a:rPr>
              <a:t>advergame</a:t>
            </a:r>
            <a:r>
              <a:rPr lang="fr-FR" dirty="0">
                <a:solidFill>
                  <a:srgbClr val="000000"/>
                </a:solidFill>
                <a:latin typeface="+mj-lt"/>
              </a:rPr>
              <a:t> (jeu vidéo publicitaire)</a:t>
            </a:r>
          </a:p>
          <a:p>
            <a:pPr marL="285750" indent="-285750" algn="just">
              <a:lnSpc>
                <a:spcPct val="200000"/>
              </a:lnSpc>
              <a:buClr>
                <a:srgbClr val="C00000"/>
              </a:buClr>
              <a:buFont typeface="Arial" panose="020B0604020202020204" pitchFamily="34" charset="0"/>
              <a:buChar char="•"/>
            </a:pPr>
            <a:r>
              <a:rPr lang="fr-FR" dirty="0">
                <a:solidFill>
                  <a:srgbClr val="000000"/>
                </a:solidFill>
                <a:latin typeface="+mj-lt"/>
              </a:rPr>
              <a:t>questionnaires et quizz </a:t>
            </a:r>
          </a:p>
          <a:p>
            <a:pPr marL="285750" indent="-285750" algn="just">
              <a:lnSpc>
                <a:spcPct val="200000"/>
              </a:lnSpc>
              <a:buClr>
                <a:srgbClr val="C00000"/>
              </a:buClr>
              <a:buFont typeface="Arial" panose="020B0604020202020204" pitchFamily="34" charset="0"/>
              <a:buChar char="•"/>
            </a:pPr>
            <a:r>
              <a:rPr lang="fr-FR" dirty="0">
                <a:solidFill>
                  <a:srgbClr val="000000"/>
                </a:solidFill>
                <a:latin typeface="+mj-lt"/>
              </a:rPr>
              <a:t>concours de photos…</a:t>
            </a:r>
            <a:endParaRPr lang="fr-FR" b="0" i="0" dirty="0">
              <a:solidFill>
                <a:srgbClr val="000000"/>
              </a:solidFill>
              <a:effectLst/>
              <a:latin typeface="+mj-lt"/>
            </a:endParaRPr>
          </a:p>
        </p:txBody>
      </p:sp>
    </p:spTree>
    <p:extLst>
      <p:ext uri="{BB962C8B-B14F-4D97-AF65-F5344CB8AC3E}">
        <p14:creationId xmlns:p14="http://schemas.microsoft.com/office/powerpoint/2010/main" val="4606498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6DF972D-4FD5-40B8-A849-3EE48272DD3A}"/>
              </a:ext>
            </a:extLst>
          </p:cNvPr>
          <p:cNvSpPr/>
          <p:nvPr/>
        </p:nvSpPr>
        <p:spPr>
          <a:xfrm>
            <a:off x="280851" y="435323"/>
            <a:ext cx="8582297" cy="6108724"/>
          </a:xfrm>
          <a:prstGeom prst="rect">
            <a:avLst/>
          </a:prstGeom>
        </p:spPr>
        <p:txBody>
          <a:bodyPr wrap="square">
            <a:spAutoFit/>
          </a:bodyPr>
          <a:lstStyle/>
          <a:p>
            <a:pPr algn="just">
              <a:lnSpc>
                <a:spcPct val="200000"/>
              </a:lnSpc>
            </a:pPr>
            <a:r>
              <a:rPr lang="fr-FR" b="1" dirty="0">
                <a:solidFill>
                  <a:srgbClr val="79C7C5"/>
                </a:solidFill>
              </a:rPr>
              <a:t>3.  Est-ce nécessaire de déposer le règlement auprès d’un huissier ?</a:t>
            </a:r>
          </a:p>
          <a:p>
            <a:pPr algn="just">
              <a:lnSpc>
                <a:spcPct val="200000"/>
              </a:lnSpc>
            </a:pPr>
            <a:r>
              <a:rPr lang="fr-FR" dirty="0"/>
              <a:t>Il n'est pas obligatoire de déposer le règlement chez un huissier de justice. </a:t>
            </a:r>
          </a:p>
          <a:p>
            <a:pPr algn="just">
              <a:lnSpc>
                <a:spcPct val="200000"/>
              </a:lnSpc>
            </a:pPr>
            <a:r>
              <a:rPr lang="fr-FR" b="1" dirty="0"/>
              <a:t>Les règles du jeu concours doivent, cependant, être accessibles depuis la page Facebook, avec un lien vers un document consultable en ligne.</a:t>
            </a:r>
          </a:p>
          <a:p>
            <a:pPr algn="just">
              <a:lnSpc>
                <a:spcPct val="200000"/>
              </a:lnSpc>
            </a:pPr>
            <a:r>
              <a:rPr lang="fr-FR" dirty="0"/>
              <a:t>Ce décret apporte :</a:t>
            </a:r>
          </a:p>
          <a:p>
            <a:pPr algn="just">
              <a:lnSpc>
                <a:spcPct val="200000"/>
              </a:lnSpc>
            </a:pPr>
            <a:r>
              <a:rPr lang="fr-FR" dirty="0"/>
              <a:t>-	une simplification des démarches.</a:t>
            </a:r>
          </a:p>
          <a:p>
            <a:pPr algn="just">
              <a:lnSpc>
                <a:spcPct val="200000"/>
              </a:lnSpc>
            </a:pPr>
            <a:r>
              <a:rPr lang="fr-FR" dirty="0"/>
              <a:t>-	une baisse des coûts.</a:t>
            </a:r>
          </a:p>
          <a:p>
            <a:pPr algn="just">
              <a:lnSpc>
                <a:spcPct val="200000"/>
              </a:lnSpc>
            </a:pPr>
            <a:r>
              <a:rPr lang="fr-FR" b="1" dirty="0"/>
              <a:t>Il est conseillé de proposer un règlement qui pourra </a:t>
            </a:r>
          </a:p>
          <a:p>
            <a:pPr algn="just">
              <a:lnSpc>
                <a:spcPct val="200000"/>
              </a:lnSpc>
            </a:pPr>
            <a:r>
              <a:rPr lang="fr-FR" dirty="0"/>
              <a:t>-	être utilisé dans le cas d’un litige, </a:t>
            </a:r>
          </a:p>
          <a:p>
            <a:pPr algn="just">
              <a:lnSpc>
                <a:spcPct val="200000"/>
              </a:lnSpc>
            </a:pPr>
            <a:r>
              <a:rPr lang="fr-FR" dirty="0"/>
              <a:t>-	rassurer l’internaute sur la crédibilité du jeu-concours et, en conséquence, de votre entreprise.</a:t>
            </a:r>
          </a:p>
        </p:txBody>
      </p:sp>
    </p:spTree>
    <p:extLst>
      <p:ext uri="{BB962C8B-B14F-4D97-AF65-F5344CB8AC3E}">
        <p14:creationId xmlns:p14="http://schemas.microsoft.com/office/powerpoint/2010/main" val="21019340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13A3D80-C9A7-47EB-860D-2C2E42174EAD}"/>
              </a:ext>
            </a:extLst>
          </p:cNvPr>
          <p:cNvSpPr/>
          <p:nvPr/>
        </p:nvSpPr>
        <p:spPr>
          <a:xfrm>
            <a:off x="130629" y="612845"/>
            <a:ext cx="8895805" cy="5035353"/>
          </a:xfrm>
          <a:prstGeom prst="rect">
            <a:avLst/>
          </a:prstGeom>
        </p:spPr>
        <p:txBody>
          <a:bodyPr wrap="square">
            <a:spAutoFit/>
          </a:bodyPr>
          <a:lstStyle/>
          <a:p>
            <a:pPr algn="just">
              <a:lnSpc>
                <a:spcPct val="150000"/>
              </a:lnSpc>
            </a:pPr>
            <a:r>
              <a:rPr lang="fr-FR" b="1" dirty="0">
                <a:solidFill>
                  <a:srgbClr val="79C7C5"/>
                </a:solidFill>
              </a:rPr>
              <a:t>4. Que devez vous mentionner dans ce règlement ?</a:t>
            </a:r>
          </a:p>
          <a:p>
            <a:pPr marL="285750" indent="-285750" algn="just">
              <a:lnSpc>
                <a:spcPct val="150000"/>
              </a:lnSpc>
              <a:buClr>
                <a:srgbClr val="C00000"/>
              </a:buClr>
              <a:buFont typeface="Arial" panose="020B0604020202020204" pitchFamily="34" charset="0"/>
              <a:buChar char="•"/>
            </a:pPr>
            <a:r>
              <a:rPr lang="fr-FR" dirty="0"/>
              <a:t>Définition et conditions de participation (ex : domiciliation et âge des participants) ;</a:t>
            </a:r>
          </a:p>
          <a:p>
            <a:pPr marL="285750" indent="-285750" algn="just">
              <a:lnSpc>
                <a:spcPct val="150000"/>
              </a:lnSpc>
              <a:buClr>
                <a:srgbClr val="C00000"/>
              </a:buClr>
              <a:buFont typeface="Arial" panose="020B0604020202020204" pitchFamily="34" charset="0"/>
              <a:buChar char="•"/>
            </a:pPr>
            <a:r>
              <a:rPr lang="fr-FR" dirty="0"/>
              <a:t>Dates et modalités de participation ;</a:t>
            </a:r>
          </a:p>
          <a:p>
            <a:pPr marL="285750" indent="-285750" algn="just">
              <a:lnSpc>
                <a:spcPct val="150000"/>
              </a:lnSpc>
              <a:buClr>
                <a:srgbClr val="C00000"/>
              </a:buClr>
              <a:buFont typeface="Arial" panose="020B0604020202020204" pitchFamily="34" charset="0"/>
              <a:buChar char="•"/>
            </a:pPr>
            <a:r>
              <a:rPr lang="fr-FR" dirty="0"/>
              <a:t>Dotations du concours et détail des prix à gagner ;</a:t>
            </a:r>
          </a:p>
          <a:p>
            <a:pPr marL="285750" indent="-285750" algn="just">
              <a:lnSpc>
                <a:spcPct val="150000"/>
              </a:lnSpc>
              <a:buClr>
                <a:srgbClr val="C00000"/>
              </a:buClr>
              <a:buFont typeface="Arial" panose="020B0604020202020204" pitchFamily="34" charset="0"/>
              <a:buChar char="•"/>
            </a:pPr>
            <a:r>
              <a:rPr lang="fr-FR" dirty="0"/>
              <a:t>Modalités de désignation des gagnants ;</a:t>
            </a:r>
          </a:p>
          <a:p>
            <a:pPr marL="285750" indent="-285750" algn="just">
              <a:lnSpc>
                <a:spcPct val="150000"/>
              </a:lnSpc>
              <a:buClr>
                <a:srgbClr val="C00000"/>
              </a:buClr>
              <a:buFont typeface="Arial" panose="020B0604020202020204" pitchFamily="34" charset="0"/>
              <a:buChar char="•"/>
            </a:pPr>
            <a:r>
              <a:rPr lang="fr-FR" dirty="0"/>
              <a:t>Modalités de remise des lots et délais ;</a:t>
            </a:r>
          </a:p>
          <a:p>
            <a:pPr marL="285750" indent="-285750" algn="just">
              <a:lnSpc>
                <a:spcPct val="150000"/>
              </a:lnSpc>
              <a:buClr>
                <a:srgbClr val="C00000"/>
              </a:buClr>
              <a:buFont typeface="Arial" panose="020B0604020202020204" pitchFamily="34" charset="0"/>
              <a:buChar char="•"/>
            </a:pPr>
            <a:r>
              <a:rPr lang="fr-FR" dirty="0"/>
              <a:t>Conformité avec la loi Informatique et libertés (si vous mettez en place des jeux concours permettant à vos clients et prospects de gagner des lots, vous allez collecter des données sur eux. Le fichier ainsi créé doit être déclaré à la CNIL) :</a:t>
            </a:r>
          </a:p>
          <a:p>
            <a:pPr marL="285750" indent="-285750" algn="just">
              <a:lnSpc>
                <a:spcPct val="150000"/>
              </a:lnSpc>
              <a:buClr>
                <a:srgbClr val="C00000"/>
              </a:buClr>
              <a:buFont typeface="Arial" panose="020B0604020202020204" pitchFamily="34" charset="0"/>
              <a:buChar char="•"/>
            </a:pPr>
            <a:r>
              <a:rPr lang="fr-FR" dirty="0"/>
              <a:t>par une déclaration simplifiée de conformité à la norme n°48, si le fichier correspond aux caractéristiques énoncées dans ce texte ;</a:t>
            </a:r>
          </a:p>
          <a:p>
            <a:pPr marL="285750" indent="-285750" algn="just">
              <a:lnSpc>
                <a:spcPct val="150000"/>
              </a:lnSpc>
              <a:buClr>
                <a:srgbClr val="C00000"/>
              </a:buClr>
              <a:buFont typeface="Arial" panose="020B0604020202020204" pitchFamily="34" charset="0"/>
              <a:buChar char="•"/>
            </a:pPr>
            <a:r>
              <a:rPr lang="fr-FR" dirty="0"/>
              <a:t>par une déclaration normale si le fichier sort du cadre de cette norme.</a:t>
            </a:r>
          </a:p>
        </p:txBody>
      </p:sp>
    </p:spTree>
    <p:extLst>
      <p:ext uri="{BB962C8B-B14F-4D97-AF65-F5344CB8AC3E}">
        <p14:creationId xmlns:p14="http://schemas.microsoft.com/office/powerpoint/2010/main" val="6142229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45A5A58-C5F5-43AF-ABC6-D992F6B201AA}"/>
              </a:ext>
            </a:extLst>
          </p:cNvPr>
          <p:cNvSpPr/>
          <p:nvPr/>
        </p:nvSpPr>
        <p:spPr>
          <a:xfrm>
            <a:off x="339634" y="401491"/>
            <a:ext cx="8464732" cy="5000728"/>
          </a:xfrm>
          <a:prstGeom prst="rect">
            <a:avLst/>
          </a:prstGeom>
        </p:spPr>
        <p:txBody>
          <a:bodyPr wrap="square">
            <a:spAutoFit/>
          </a:bodyPr>
          <a:lstStyle/>
          <a:p>
            <a:pPr algn="just">
              <a:lnSpc>
                <a:spcPct val="200000"/>
              </a:lnSpc>
            </a:pPr>
            <a:r>
              <a:rPr lang="fr-FR" b="1" dirty="0">
                <a:solidFill>
                  <a:srgbClr val="79C7C5"/>
                </a:solidFill>
              </a:rPr>
              <a:t>5. Créez un visuel original et attrayant pour augmenter votre nombre de fans</a:t>
            </a:r>
          </a:p>
          <a:p>
            <a:pPr algn="just">
              <a:lnSpc>
                <a:spcPct val="200000"/>
              </a:lnSpc>
            </a:pPr>
            <a:r>
              <a:rPr lang="fr-FR" b="1" dirty="0"/>
              <a:t>Créer un visuel original et attrayant augmente la visibilité de votre marque ou du produit que vous cherchez à promouvoir. </a:t>
            </a:r>
          </a:p>
          <a:p>
            <a:pPr algn="just">
              <a:lnSpc>
                <a:spcPct val="200000"/>
              </a:lnSpc>
            </a:pPr>
            <a:endParaRPr lang="fr-FR" sz="900" dirty="0"/>
          </a:p>
          <a:p>
            <a:pPr algn="just">
              <a:lnSpc>
                <a:spcPct val="200000"/>
              </a:lnSpc>
            </a:pPr>
            <a:r>
              <a:rPr lang="fr-FR" dirty="0"/>
              <a:t>Vous pouvez encourager vos fans à « liker » votre page afin qu'ils puissent avoir accès à vos informations sur le jeu-concours. </a:t>
            </a:r>
          </a:p>
          <a:p>
            <a:pPr algn="just">
              <a:lnSpc>
                <a:spcPct val="200000"/>
              </a:lnSpc>
            </a:pPr>
            <a:endParaRPr lang="fr-FR" sz="900" dirty="0"/>
          </a:p>
          <a:p>
            <a:pPr algn="just">
              <a:lnSpc>
                <a:spcPct val="200000"/>
              </a:lnSpc>
            </a:pPr>
            <a:r>
              <a:rPr lang="fr-FR" dirty="0"/>
              <a:t>Vous pourrez également recruter des fans par le bouche-à-oreille, communiquer sur le lancement d'un produit, d'une offre, d'un service, générer du trafic vers son site web, fidéliser ses fans/clients.</a:t>
            </a:r>
          </a:p>
        </p:txBody>
      </p:sp>
    </p:spTree>
    <p:extLst>
      <p:ext uri="{BB962C8B-B14F-4D97-AF65-F5344CB8AC3E}">
        <p14:creationId xmlns:p14="http://schemas.microsoft.com/office/powerpoint/2010/main" val="32975449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09B9875-26A0-4467-9392-4EDB8B5667E9}"/>
              </a:ext>
            </a:extLst>
          </p:cNvPr>
          <p:cNvSpPr/>
          <p:nvPr/>
        </p:nvSpPr>
        <p:spPr>
          <a:xfrm>
            <a:off x="352697" y="502985"/>
            <a:ext cx="8438606" cy="4723729"/>
          </a:xfrm>
          <a:prstGeom prst="rect">
            <a:avLst/>
          </a:prstGeom>
        </p:spPr>
        <p:txBody>
          <a:bodyPr wrap="square">
            <a:spAutoFit/>
          </a:bodyPr>
          <a:lstStyle/>
          <a:p>
            <a:pPr>
              <a:lnSpc>
                <a:spcPct val="200000"/>
              </a:lnSpc>
            </a:pPr>
            <a:r>
              <a:rPr lang="fr-FR" b="1" dirty="0">
                <a:solidFill>
                  <a:srgbClr val="79C7C5"/>
                </a:solidFill>
              </a:rPr>
              <a:t>6. Proposez avant tout des dotations attrayantes </a:t>
            </a:r>
          </a:p>
          <a:p>
            <a:pPr>
              <a:lnSpc>
                <a:spcPct val="200000"/>
              </a:lnSpc>
            </a:pPr>
            <a:r>
              <a:rPr lang="fr-FR" b="1" dirty="0"/>
              <a:t>Concentrez-vous sur le 1er prix, c’est celui pour lequel les fans jouent. </a:t>
            </a:r>
          </a:p>
          <a:p>
            <a:pPr>
              <a:lnSpc>
                <a:spcPct val="200000"/>
              </a:lnSpc>
            </a:pPr>
            <a:r>
              <a:rPr lang="fr-FR" b="1" dirty="0"/>
              <a:t>Proposer aussi des dotations variées afin de séduire un large panel de consommateurs.</a:t>
            </a:r>
          </a:p>
          <a:p>
            <a:pPr>
              <a:lnSpc>
                <a:spcPct val="200000"/>
              </a:lnSpc>
            </a:pPr>
            <a:endParaRPr lang="fr-FR" sz="900" b="1" dirty="0"/>
          </a:p>
          <a:p>
            <a:pPr>
              <a:lnSpc>
                <a:spcPct val="200000"/>
              </a:lnSpc>
            </a:pPr>
            <a:r>
              <a:rPr lang="fr-FR" b="1" dirty="0"/>
              <a:t>Voici quelques idées :</a:t>
            </a:r>
          </a:p>
          <a:p>
            <a:pPr marL="285750" indent="-285750">
              <a:lnSpc>
                <a:spcPct val="200000"/>
              </a:lnSpc>
              <a:buClr>
                <a:srgbClr val="C00000"/>
              </a:buClr>
              <a:buFont typeface="Arial" panose="020B0604020202020204" pitchFamily="34" charset="0"/>
              <a:buChar char="•"/>
            </a:pPr>
            <a:r>
              <a:rPr lang="fr-FR" dirty="0"/>
              <a:t>produits/services commercialisés en série limitée </a:t>
            </a:r>
          </a:p>
          <a:p>
            <a:pPr marL="285750" indent="-285750">
              <a:lnSpc>
                <a:spcPct val="200000"/>
              </a:lnSpc>
              <a:buClr>
                <a:srgbClr val="C00000"/>
              </a:buClr>
              <a:buFont typeface="Arial" panose="020B0604020202020204" pitchFamily="34" charset="0"/>
              <a:buChar char="•"/>
            </a:pPr>
            <a:r>
              <a:rPr lang="fr-FR" dirty="0"/>
              <a:t>produits/services mis en jeu avant leur commercialisation </a:t>
            </a:r>
          </a:p>
          <a:p>
            <a:pPr marL="285750" indent="-285750">
              <a:lnSpc>
                <a:spcPct val="200000"/>
              </a:lnSpc>
              <a:buClr>
                <a:srgbClr val="C00000"/>
              </a:buClr>
              <a:buFont typeface="Arial" panose="020B0604020202020204" pitchFamily="34" charset="0"/>
              <a:buChar char="•"/>
            </a:pPr>
            <a:r>
              <a:rPr lang="fr-FR" dirty="0"/>
              <a:t>coupons de réduction sur un ou plusieurs produits / services de votre catalogue </a:t>
            </a:r>
          </a:p>
          <a:p>
            <a:pPr marL="285750" indent="-285750">
              <a:lnSpc>
                <a:spcPct val="200000"/>
              </a:lnSpc>
              <a:buClr>
                <a:srgbClr val="C00000"/>
              </a:buClr>
              <a:buFont typeface="Arial" panose="020B0604020202020204" pitchFamily="34" charset="0"/>
              <a:buChar char="•"/>
            </a:pPr>
            <a:r>
              <a:rPr lang="fr-FR" dirty="0"/>
              <a:t>échantillons de produits </a:t>
            </a:r>
          </a:p>
        </p:txBody>
      </p:sp>
    </p:spTree>
    <p:extLst>
      <p:ext uri="{BB962C8B-B14F-4D97-AF65-F5344CB8AC3E}">
        <p14:creationId xmlns:p14="http://schemas.microsoft.com/office/powerpoint/2010/main" val="271265736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BE00E4D-2233-4B19-A5FC-668688F9CE9D}"/>
              </a:ext>
            </a:extLst>
          </p:cNvPr>
          <p:cNvSpPr/>
          <p:nvPr/>
        </p:nvSpPr>
        <p:spPr>
          <a:xfrm>
            <a:off x="235131" y="478612"/>
            <a:ext cx="8673737" cy="3892732"/>
          </a:xfrm>
          <a:prstGeom prst="rect">
            <a:avLst/>
          </a:prstGeom>
        </p:spPr>
        <p:txBody>
          <a:bodyPr wrap="square">
            <a:spAutoFit/>
          </a:bodyPr>
          <a:lstStyle/>
          <a:p>
            <a:pPr marL="285750" indent="-285750" algn="just">
              <a:lnSpc>
                <a:spcPct val="200000"/>
              </a:lnSpc>
              <a:buClr>
                <a:srgbClr val="C00000"/>
              </a:buClr>
              <a:buFont typeface="Arial" panose="020B0604020202020204" pitchFamily="34" charset="0"/>
              <a:buChar char="•"/>
            </a:pPr>
            <a:r>
              <a:rPr lang="fr-FR" dirty="0"/>
              <a:t>offres de réduction sur un abonnement </a:t>
            </a:r>
          </a:p>
          <a:p>
            <a:pPr marL="285750" indent="-285750" algn="just">
              <a:lnSpc>
                <a:spcPct val="200000"/>
              </a:lnSpc>
              <a:buClr>
                <a:srgbClr val="C00000"/>
              </a:buClr>
              <a:buFont typeface="Arial" panose="020B0604020202020204" pitchFamily="34" charset="0"/>
              <a:buChar char="•"/>
            </a:pPr>
            <a:r>
              <a:rPr lang="fr-FR" dirty="0"/>
              <a:t>tickets de cinéma, places de concert, etc. </a:t>
            </a:r>
          </a:p>
          <a:p>
            <a:pPr marL="285750" indent="-285750" algn="just">
              <a:lnSpc>
                <a:spcPct val="200000"/>
              </a:lnSpc>
              <a:buClr>
                <a:srgbClr val="C00000"/>
              </a:buClr>
              <a:buFont typeface="Arial" panose="020B0604020202020204" pitchFamily="34" charset="0"/>
              <a:buChar char="•"/>
            </a:pPr>
            <a:r>
              <a:rPr lang="fr-FR" dirty="0"/>
              <a:t>billets d'avion </a:t>
            </a:r>
          </a:p>
          <a:p>
            <a:pPr marL="285750" indent="-285750" algn="just">
              <a:lnSpc>
                <a:spcPct val="200000"/>
              </a:lnSpc>
              <a:buClr>
                <a:srgbClr val="C00000"/>
              </a:buClr>
              <a:buFont typeface="Arial" panose="020B0604020202020204" pitchFamily="34" charset="0"/>
              <a:buChar char="•"/>
            </a:pPr>
            <a:r>
              <a:rPr lang="fr-FR" dirty="0"/>
              <a:t>accès à la version premium d'un service en ligne, d'un logiciel… </a:t>
            </a:r>
          </a:p>
          <a:p>
            <a:pPr marL="274638" algn="just">
              <a:lnSpc>
                <a:spcPct val="200000"/>
              </a:lnSpc>
              <a:buClr>
                <a:srgbClr val="C00000"/>
              </a:buClr>
            </a:pPr>
            <a:r>
              <a:rPr lang="fr-FR" dirty="0"/>
              <a:t>Le cadeau doit, dans tous les cas, correspondre aux attentes de votre cible. </a:t>
            </a:r>
          </a:p>
          <a:p>
            <a:pPr marL="274638" algn="just">
              <a:lnSpc>
                <a:spcPct val="200000"/>
              </a:lnSpc>
              <a:buClr>
                <a:srgbClr val="C00000"/>
              </a:buClr>
            </a:pPr>
            <a:r>
              <a:rPr lang="fr-FR" dirty="0"/>
              <a:t>Vous pouvez utiliser les statistiques de votre page Facebook, qui vous permettront de définir les portraits de vos internautes et donc de choisir la dotation séductrice.</a:t>
            </a:r>
          </a:p>
        </p:txBody>
      </p:sp>
    </p:spTree>
    <p:extLst>
      <p:ext uri="{BB962C8B-B14F-4D97-AF65-F5344CB8AC3E}">
        <p14:creationId xmlns:p14="http://schemas.microsoft.com/office/powerpoint/2010/main" val="34366804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444E1E2B-1120-4DE4-A55F-5617CD741D05}"/>
              </a:ext>
            </a:extLst>
          </p:cNvPr>
          <p:cNvSpPr/>
          <p:nvPr/>
        </p:nvSpPr>
        <p:spPr>
          <a:xfrm>
            <a:off x="280851" y="542670"/>
            <a:ext cx="8582297" cy="3615733"/>
          </a:xfrm>
          <a:prstGeom prst="rect">
            <a:avLst/>
          </a:prstGeom>
        </p:spPr>
        <p:txBody>
          <a:bodyPr wrap="square">
            <a:spAutoFit/>
          </a:bodyPr>
          <a:lstStyle/>
          <a:p>
            <a:pPr algn="just">
              <a:lnSpc>
                <a:spcPct val="200000"/>
              </a:lnSpc>
            </a:pPr>
            <a:r>
              <a:rPr lang="fr-FR" b="1" dirty="0">
                <a:solidFill>
                  <a:srgbClr val="79C7C5"/>
                </a:solidFill>
                <a:latin typeface="+mj-lt"/>
              </a:rPr>
              <a:t>7. Annoncez le jeu... </a:t>
            </a:r>
            <a:r>
              <a:rPr lang="fr-FR" b="1" dirty="0">
                <a:solidFill>
                  <a:srgbClr val="000000"/>
                </a:solidFill>
                <a:latin typeface="+mj-lt"/>
              </a:rPr>
              <a:t> </a:t>
            </a:r>
          </a:p>
          <a:p>
            <a:pPr algn="just">
              <a:lnSpc>
                <a:spcPct val="200000"/>
              </a:lnSpc>
            </a:pPr>
            <a:r>
              <a:rPr lang="fr-FR" dirty="0">
                <a:solidFill>
                  <a:srgbClr val="000000"/>
                </a:solidFill>
                <a:latin typeface="+mj-lt"/>
              </a:rPr>
              <a:t>... quelques jours avant son début mais pas trop en avance pour ne pas perdre l’attention des participants. </a:t>
            </a:r>
          </a:p>
          <a:p>
            <a:pPr algn="just">
              <a:lnSpc>
                <a:spcPct val="200000"/>
              </a:lnSpc>
            </a:pPr>
            <a:endParaRPr lang="fr-FR" sz="900" dirty="0">
              <a:solidFill>
                <a:srgbClr val="000000"/>
              </a:solidFill>
              <a:latin typeface="+mj-lt"/>
            </a:endParaRPr>
          </a:p>
          <a:p>
            <a:pPr algn="just">
              <a:lnSpc>
                <a:spcPct val="200000"/>
              </a:lnSpc>
            </a:pPr>
            <a:r>
              <a:rPr lang="fr-FR" dirty="0">
                <a:solidFill>
                  <a:srgbClr val="000000"/>
                </a:solidFill>
                <a:latin typeface="+mj-lt"/>
              </a:rPr>
              <a:t>Utilisez les événements saisonniers, les fêtes (fête des mères, des pères, Saint-Valentin, fêtes de fin d'année…), ceux culturels (fête de la musique, fête du cinéma, sortie d'un film, d'un livre), les salons, expositions…</a:t>
            </a:r>
            <a:endParaRPr lang="fr-FR" b="0" i="0" dirty="0">
              <a:solidFill>
                <a:srgbClr val="000000"/>
              </a:solidFill>
              <a:effectLst/>
              <a:latin typeface="+mj-lt"/>
            </a:endParaRPr>
          </a:p>
        </p:txBody>
      </p:sp>
    </p:spTree>
    <p:extLst>
      <p:ext uri="{BB962C8B-B14F-4D97-AF65-F5344CB8AC3E}">
        <p14:creationId xmlns:p14="http://schemas.microsoft.com/office/powerpoint/2010/main" val="15103833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A5B7BC6-877D-4467-B070-B275EF8ED65A}"/>
              </a:ext>
            </a:extLst>
          </p:cNvPr>
          <p:cNvSpPr/>
          <p:nvPr/>
        </p:nvSpPr>
        <p:spPr>
          <a:xfrm>
            <a:off x="215537" y="430462"/>
            <a:ext cx="8712926" cy="4988417"/>
          </a:xfrm>
          <a:prstGeom prst="rect">
            <a:avLst/>
          </a:prstGeom>
        </p:spPr>
        <p:txBody>
          <a:bodyPr wrap="square">
            <a:spAutoFit/>
          </a:bodyPr>
          <a:lstStyle/>
          <a:p>
            <a:pPr algn="just">
              <a:lnSpc>
                <a:spcPct val="200000"/>
              </a:lnSpc>
            </a:pPr>
            <a:r>
              <a:rPr lang="fr-FR" b="1" dirty="0">
                <a:solidFill>
                  <a:srgbClr val="79C7C5"/>
                </a:solidFill>
                <a:latin typeface="+mj-lt"/>
              </a:rPr>
              <a:t>8. Lancez une campagne de pub grâce à Facebook </a:t>
            </a:r>
            <a:r>
              <a:rPr lang="fr-FR" b="1" dirty="0" err="1">
                <a:solidFill>
                  <a:srgbClr val="79C7C5"/>
                </a:solidFill>
                <a:latin typeface="+mj-lt"/>
              </a:rPr>
              <a:t>Ads</a:t>
            </a:r>
            <a:endParaRPr lang="fr-FR" b="1" dirty="0">
              <a:solidFill>
                <a:srgbClr val="79C7C5"/>
              </a:solidFill>
              <a:latin typeface="+mj-lt"/>
            </a:endParaRPr>
          </a:p>
          <a:p>
            <a:pPr algn="just">
              <a:lnSpc>
                <a:spcPct val="200000"/>
              </a:lnSpc>
            </a:pPr>
            <a:r>
              <a:rPr lang="fr-FR" dirty="0">
                <a:solidFill>
                  <a:srgbClr val="000000"/>
                </a:solidFill>
                <a:latin typeface="+mj-lt"/>
              </a:rPr>
              <a:t>Cette fonctionnalité vous permettra aussi de sensibiliser un nouveau public et de diminuer le coût de l’acquisition du fan. </a:t>
            </a:r>
          </a:p>
          <a:p>
            <a:pPr algn="just">
              <a:lnSpc>
                <a:spcPct val="200000"/>
              </a:lnSpc>
            </a:pPr>
            <a:endParaRPr lang="fr-FR" sz="900" b="0" i="0" dirty="0">
              <a:solidFill>
                <a:srgbClr val="000000"/>
              </a:solidFill>
              <a:effectLst/>
              <a:latin typeface="+mj-lt"/>
            </a:endParaRPr>
          </a:p>
          <a:p>
            <a:pPr algn="just">
              <a:lnSpc>
                <a:spcPct val="200000"/>
              </a:lnSpc>
            </a:pPr>
            <a:r>
              <a:rPr lang="fr-FR" dirty="0">
                <a:solidFill>
                  <a:srgbClr val="000000"/>
                </a:solidFill>
                <a:latin typeface="+mj-lt"/>
              </a:rPr>
              <a:t>L’expression « Facebook </a:t>
            </a:r>
            <a:r>
              <a:rPr lang="fr-FR" dirty="0" err="1">
                <a:solidFill>
                  <a:srgbClr val="000000"/>
                </a:solidFill>
                <a:latin typeface="+mj-lt"/>
              </a:rPr>
              <a:t>Ads</a:t>
            </a:r>
            <a:r>
              <a:rPr lang="fr-FR" dirty="0">
                <a:solidFill>
                  <a:srgbClr val="000000"/>
                </a:solidFill>
                <a:latin typeface="+mj-lt"/>
              </a:rPr>
              <a:t> » désigne la régie publicitaire mise à disposition des annonceurs par le réseau social Facebook. </a:t>
            </a:r>
          </a:p>
          <a:p>
            <a:pPr algn="just">
              <a:lnSpc>
                <a:spcPct val="200000"/>
              </a:lnSpc>
            </a:pPr>
            <a:r>
              <a:rPr lang="fr-FR" dirty="0"/>
              <a:t>Les Facebook </a:t>
            </a:r>
            <a:r>
              <a:rPr lang="fr-FR" dirty="0" err="1"/>
              <a:t>Ads</a:t>
            </a:r>
            <a:r>
              <a:rPr lang="fr-FR" dirty="0"/>
              <a:t> sont donc des publicités diffusées sur Facebook et sur les sites (et applications) partenaires. </a:t>
            </a:r>
          </a:p>
          <a:p>
            <a:pPr algn="just">
              <a:lnSpc>
                <a:spcPct val="200000"/>
              </a:lnSpc>
            </a:pPr>
            <a:r>
              <a:rPr lang="fr-FR" sz="2800" b="1" dirty="0">
                <a:solidFill>
                  <a:srgbClr val="2C82C5"/>
                </a:solidFill>
              </a:rPr>
              <a:t>&gt;</a:t>
            </a:r>
          </a:p>
        </p:txBody>
      </p:sp>
    </p:spTree>
    <p:extLst>
      <p:ext uri="{BB962C8B-B14F-4D97-AF65-F5344CB8AC3E}">
        <p14:creationId xmlns:p14="http://schemas.microsoft.com/office/powerpoint/2010/main" val="3664749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1F26D2C-3DEF-4E24-9E98-8E29A246238D}"/>
              </a:ext>
            </a:extLst>
          </p:cNvPr>
          <p:cNvSpPr/>
          <p:nvPr/>
        </p:nvSpPr>
        <p:spPr>
          <a:xfrm>
            <a:off x="367048" y="700819"/>
            <a:ext cx="8409904" cy="2126864"/>
          </a:xfrm>
          <a:prstGeom prst="rect">
            <a:avLst/>
          </a:prstGeom>
        </p:spPr>
        <p:txBody>
          <a:bodyPr wrap="square">
            <a:spAutoFit/>
          </a:bodyPr>
          <a:lstStyle/>
          <a:p>
            <a:pPr algn="just">
              <a:lnSpc>
                <a:spcPct val="150000"/>
              </a:lnSpc>
            </a:pPr>
            <a:r>
              <a:rPr lang="fr-FR" dirty="0"/>
              <a:t>Les stratégies sur les médias sociaux se mesurent plus difficilement car il s’agit d’analyser les taux d’engagement et de viralité. </a:t>
            </a:r>
          </a:p>
          <a:p>
            <a:pPr algn="just">
              <a:lnSpc>
                <a:spcPct val="150000"/>
              </a:lnSpc>
            </a:pPr>
            <a:endParaRPr lang="fr-FR" sz="900" dirty="0"/>
          </a:p>
          <a:p>
            <a:pPr algn="just">
              <a:lnSpc>
                <a:spcPct val="150000"/>
              </a:lnSpc>
            </a:pPr>
            <a:r>
              <a:rPr lang="fr-FR" b="1" dirty="0"/>
              <a:t>Vous devez définir une période où vous vous donnez certains objectifs. </a:t>
            </a:r>
          </a:p>
          <a:p>
            <a:pPr algn="just">
              <a:lnSpc>
                <a:spcPct val="150000"/>
              </a:lnSpc>
            </a:pPr>
            <a:endParaRPr lang="fr-FR" sz="900" dirty="0"/>
          </a:p>
          <a:p>
            <a:pPr algn="just">
              <a:lnSpc>
                <a:spcPct val="150000"/>
              </a:lnSpc>
            </a:pPr>
            <a:r>
              <a:rPr lang="fr-FR" dirty="0"/>
              <a:t>Il est indispensable pour vous de suivre vos performances à travers de logiciels. </a:t>
            </a:r>
          </a:p>
        </p:txBody>
      </p:sp>
      <p:sp>
        <p:nvSpPr>
          <p:cNvPr id="3" name="Rectangle 2">
            <a:extLst>
              <a:ext uri="{FF2B5EF4-FFF2-40B4-BE49-F238E27FC236}">
                <a16:creationId xmlns:a16="http://schemas.microsoft.com/office/drawing/2014/main" xmlns="" id="{535891AC-E944-4EF9-9152-E75114F7F044}"/>
              </a:ext>
            </a:extLst>
          </p:cNvPr>
          <p:cNvSpPr/>
          <p:nvPr/>
        </p:nvSpPr>
        <p:spPr>
          <a:xfrm>
            <a:off x="367048" y="3446293"/>
            <a:ext cx="8409904" cy="1503617"/>
          </a:xfrm>
          <a:prstGeom prst="rect">
            <a:avLst/>
          </a:prstGeom>
        </p:spPr>
        <p:txBody>
          <a:bodyPr wrap="square">
            <a:spAutoFit/>
          </a:bodyPr>
          <a:lstStyle/>
          <a:p>
            <a:pPr algn="just">
              <a:lnSpc>
                <a:spcPct val="150000"/>
              </a:lnSpc>
            </a:pPr>
            <a:r>
              <a:rPr lang="fr-FR" b="1" dirty="0">
                <a:solidFill>
                  <a:srgbClr val="717070"/>
                </a:solidFill>
              </a:rPr>
              <a:t>Conclusion :</a:t>
            </a:r>
          </a:p>
          <a:p>
            <a:pPr algn="just">
              <a:lnSpc>
                <a:spcPct val="150000"/>
              </a:lnSpc>
            </a:pPr>
            <a:endParaRPr lang="fr-FR" sz="900" dirty="0"/>
          </a:p>
          <a:p>
            <a:pPr algn="just">
              <a:lnSpc>
                <a:spcPct val="150000"/>
              </a:lnSpc>
            </a:pPr>
            <a:r>
              <a:rPr lang="fr-FR" dirty="0"/>
              <a:t>Les réseaux sociaux et les médias sociaux sont deux stratégies importantes pour les entreprises et sont deux challenges bien distincts. </a:t>
            </a:r>
          </a:p>
        </p:txBody>
      </p:sp>
    </p:spTree>
    <p:extLst>
      <p:ext uri="{BB962C8B-B14F-4D97-AF65-F5344CB8AC3E}">
        <p14:creationId xmlns:p14="http://schemas.microsoft.com/office/powerpoint/2010/main" val="57909778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128AAAB-D8D3-433F-8B05-D209B2D44C78}"/>
              </a:ext>
            </a:extLst>
          </p:cNvPr>
          <p:cNvSpPr/>
          <p:nvPr/>
        </p:nvSpPr>
        <p:spPr>
          <a:xfrm>
            <a:off x="378822" y="489857"/>
            <a:ext cx="8386355" cy="5554726"/>
          </a:xfrm>
          <a:prstGeom prst="rect">
            <a:avLst/>
          </a:prstGeom>
        </p:spPr>
        <p:txBody>
          <a:bodyPr wrap="square">
            <a:spAutoFit/>
          </a:bodyPr>
          <a:lstStyle/>
          <a:p>
            <a:pPr algn="just">
              <a:lnSpc>
                <a:spcPct val="200000"/>
              </a:lnSpc>
            </a:pPr>
            <a:r>
              <a:rPr lang="fr-FR" dirty="0"/>
              <a:t>Ce qui permet aux annonceurs de bénéficier de la force de frappe du réseau social le plus populaire au monde, auquel les utilisateurs se connectent en masse, à tout moment de la journée (au réveil, dans les transports, au travail, devant la télé…) et depuis tout type de support (ordinateur, smartphone ou tablette).</a:t>
            </a:r>
          </a:p>
          <a:p>
            <a:pPr algn="just">
              <a:lnSpc>
                <a:spcPct val="200000"/>
              </a:lnSpc>
            </a:pPr>
            <a:endParaRPr lang="fr-FR" sz="900" dirty="0">
              <a:solidFill>
                <a:srgbClr val="000000"/>
              </a:solidFill>
            </a:endParaRPr>
          </a:p>
          <a:p>
            <a:pPr algn="just">
              <a:lnSpc>
                <a:spcPct val="200000"/>
              </a:lnSpc>
            </a:pPr>
            <a:r>
              <a:rPr lang="fr-FR" b="1" dirty="0">
                <a:solidFill>
                  <a:srgbClr val="000000"/>
                </a:solidFill>
              </a:rPr>
              <a:t>À cela, il faut ajouter les atouts propres à cette régie publicitaire : </a:t>
            </a:r>
          </a:p>
          <a:p>
            <a:pPr algn="just">
              <a:lnSpc>
                <a:spcPct val="200000"/>
              </a:lnSpc>
            </a:pPr>
            <a:r>
              <a:rPr lang="fr-FR" dirty="0">
                <a:solidFill>
                  <a:srgbClr val="000000"/>
                </a:solidFill>
              </a:rPr>
              <a:t>Un système qui favorise la pertinence et la qualité des annonces, et un ciblage extrêmement précis des personnes que les annonceurs souhaitent toucher.</a:t>
            </a:r>
          </a:p>
          <a:p>
            <a:pPr algn="just">
              <a:lnSpc>
                <a:spcPct val="200000"/>
              </a:lnSpc>
            </a:pPr>
            <a:endParaRPr lang="fr-FR" sz="900" dirty="0">
              <a:solidFill>
                <a:srgbClr val="000000"/>
              </a:solidFill>
            </a:endParaRPr>
          </a:p>
          <a:p>
            <a:pPr algn="just">
              <a:lnSpc>
                <a:spcPct val="200000"/>
              </a:lnSpc>
            </a:pPr>
            <a:r>
              <a:rPr lang="fr-FR" dirty="0">
                <a:solidFill>
                  <a:srgbClr val="000000"/>
                </a:solidFill>
              </a:rPr>
              <a:t>Arrivés en 2007, les Facebook </a:t>
            </a:r>
            <a:r>
              <a:rPr lang="fr-FR" dirty="0" err="1">
                <a:solidFill>
                  <a:srgbClr val="000000"/>
                </a:solidFill>
              </a:rPr>
              <a:t>Ads</a:t>
            </a:r>
            <a:r>
              <a:rPr lang="fr-FR" dirty="0">
                <a:solidFill>
                  <a:srgbClr val="000000"/>
                </a:solidFill>
              </a:rPr>
              <a:t> ont permis à la plateforme (dont l’inscription et l’utilisation sont gratuites) de devenir rentable.</a:t>
            </a:r>
          </a:p>
        </p:txBody>
      </p:sp>
    </p:spTree>
    <p:extLst>
      <p:ext uri="{BB962C8B-B14F-4D97-AF65-F5344CB8AC3E}">
        <p14:creationId xmlns:p14="http://schemas.microsoft.com/office/powerpoint/2010/main" val="52906966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1AAFBE1-FCDA-4BFF-ADFF-B0F546D76A62}"/>
              </a:ext>
            </a:extLst>
          </p:cNvPr>
          <p:cNvSpPr/>
          <p:nvPr/>
        </p:nvSpPr>
        <p:spPr>
          <a:xfrm>
            <a:off x="320040" y="430296"/>
            <a:ext cx="8503920" cy="4446730"/>
          </a:xfrm>
          <a:prstGeom prst="rect">
            <a:avLst/>
          </a:prstGeom>
        </p:spPr>
        <p:txBody>
          <a:bodyPr wrap="square">
            <a:spAutoFit/>
          </a:bodyPr>
          <a:lstStyle/>
          <a:p>
            <a:pPr algn="just">
              <a:lnSpc>
                <a:spcPct val="200000"/>
              </a:lnSpc>
            </a:pPr>
            <a:r>
              <a:rPr lang="fr-FR" b="1" dirty="0">
                <a:solidFill>
                  <a:srgbClr val="79C7C5"/>
                </a:solidFill>
              </a:rPr>
              <a:t>9. Calculez l’efficacité de votre jeu-concours</a:t>
            </a:r>
          </a:p>
          <a:p>
            <a:pPr algn="just">
              <a:lnSpc>
                <a:spcPct val="200000"/>
              </a:lnSpc>
            </a:pPr>
            <a:r>
              <a:rPr lang="fr-FR" b="1" dirty="0"/>
              <a:t>Une campagne doit être réfléchie </a:t>
            </a:r>
            <a:r>
              <a:rPr lang="fr-FR" dirty="0"/>
              <a:t>de façon à utiliser certaines données de façon intelligente et en segmentant votre base et non pas par envoi massif de mails qui pourraient être assimilés à des spams. </a:t>
            </a:r>
          </a:p>
          <a:p>
            <a:pPr algn="just">
              <a:lnSpc>
                <a:spcPct val="200000"/>
              </a:lnSpc>
            </a:pPr>
            <a:endParaRPr lang="fr-FR" sz="900" dirty="0"/>
          </a:p>
          <a:p>
            <a:pPr algn="just">
              <a:lnSpc>
                <a:spcPct val="200000"/>
              </a:lnSpc>
            </a:pPr>
            <a:r>
              <a:rPr lang="fr-FR" dirty="0"/>
              <a:t>Conservez et étudiez précieusement les données enregistrées mais </a:t>
            </a:r>
            <a:r>
              <a:rPr lang="fr-FR" b="1" dirty="0"/>
              <a:t>ne posez pas trop de questions afin que l’inscription au jeu soit rapide. </a:t>
            </a:r>
          </a:p>
          <a:p>
            <a:pPr algn="just">
              <a:lnSpc>
                <a:spcPct val="200000"/>
              </a:lnSpc>
            </a:pPr>
            <a:endParaRPr lang="fr-FR" sz="900" b="1" dirty="0"/>
          </a:p>
          <a:p>
            <a:pPr algn="just">
              <a:lnSpc>
                <a:spcPct val="200000"/>
              </a:lnSpc>
            </a:pPr>
            <a:r>
              <a:rPr lang="fr-FR" b="1" dirty="0"/>
              <a:t>Ciblez donc bien vos questions.</a:t>
            </a:r>
          </a:p>
        </p:txBody>
      </p:sp>
    </p:spTree>
    <p:extLst>
      <p:ext uri="{BB962C8B-B14F-4D97-AF65-F5344CB8AC3E}">
        <p14:creationId xmlns:p14="http://schemas.microsoft.com/office/powerpoint/2010/main" val="298310059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0599588-ABB1-4CE7-BEDA-7BA437E61F35}"/>
              </a:ext>
            </a:extLst>
          </p:cNvPr>
          <p:cNvSpPr/>
          <p:nvPr/>
        </p:nvSpPr>
        <p:spPr>
          <a:xfrm>
            <a:off x="306977" y="378210"/>
            <a:ext cx="8530046" cy="1676741"/>
          </a:xfrm>
          <a:prstGeom prst="rect">
            <a:avLst/>
          </a:prstGeom>
        </p:spPr>
        <p:txBody>
          <a:bodyPr wrap="square">
            <a:spAutoFit/>
          </a:bodyPr>
          <a:lstStyle/>
          <a:p>
            <a:pPr algn="just">
              <a:lnSpc>
                <a:spcPct val="200000"/>
              </a:lnSpc>
            </a:pPr>
            <a:r>
              <a:rPr lang="fr-FR" b="1" dirty="0">
                <a:solidFill>
                  <a:srgbClr val="79C7C5"/>
                </a:solidFill>
              </a:rPr>
              <a:t>10. Gérez vos réseaux sociaux de manière efficace </a:t>
            </a:r>
          </a:p>
          <a:p>
            <a:pPr algn="just">
              <a:lnSpc>
                <a:spcPct val="200000"/>
              </a:lnSpc>
            </a:pPr>
            <a:r>
              <a:rPr lang="fr-FR" dirty="0"/>
              <a:t>Vous devrez utiliser votre site internet, vos commerciaux et tous vos réseaux afin que votre jeu-concours crée visibilité et notoriété.</a:t>
            </a:r>
          </a:p>
        </p:txBody>
      </p:sp>
    </p:spTree>
    <p:extLst>
      <p:ext uri="{BB962C8B-B14F-4D97-AF65-F5344CB8AC3E}">
        <p14:creationId xmlns:p14="http://schemas.microsoft.com/office/powerpoint/2010/main" val="2406594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825AE5EB-C9D9-423D-92F5-50C34E201C3D}"/>
              </a:ext>
            </a:extLst>
          </p:cNvPr>
          <p:cNvSpPr/>
          <p:nvPr/>
        </p:nvSpPr>
        <p:spPr>
          <a:xfrm>
            <a:off x="437881" y="687499"/>
            <a:ext cx="7559898" cy="400110"/>
          </a:xfrm>
          <a:prstGeom prst="rect">
            <a:avLst/>
          </a:prstGeom>
        </p:spPr>
        <p:txBody>
          <a:bodyPr wrap="square">
            <a:spAutoFit/>
          </a:bodyPr>
          <a:lstStyle/>
          <a:p>
            <a:r>
              <a:rPr lang="fr-FR" sz="2000" b="1" dirty="0">
                <a:solidFill>
                  <a:srgbClr val="79C7C5"/>
                </a:solidFill>
              </a:rPr>
              <a:t>L’impact de e-</a:t>
            </a:r>
            <a:r>
              <a:rPr lang="fr-FR" sz="2000" b="1" dirty="0" err="1">
                <a:solidFill>
                  <a:srgbClr val="79C7C5"/>
                </a:solidFill>
              </a:rPr>
              <a:t>reputation</a:t>
            </a:r>
            <a:r>
              <a:rPr lang="fr-FR" sz="2000" b="1" dirty="0">
                <a:solidFill>
                  <a:srgbClr val="79C7C5"/>
                </a:solidFill>
              </a:rPr>
              <a:t> sur les entreprises</a:t>
            </a:r>
          </a:p>
        </p:txBody>
      </p:sp>
      <p:sp>
        <p:nvSpPr>
          <p:cNvPr id="4" name="Rectangle 3">
            <a:extLst>
              <a:ext uri="{FF2B5EF4-FFF2-40B4-BE49-F238E27FC236}">
                <a16:creationId xmlns:a16="http://schemas.microsoft.com/office/drawing/2014/main" xmlns="" id="{1C48EFF7-B7D8-4413-ADA1-DCC88894A4E1}"/>
              </a:ext>
            </a:extLst>
          </p:cNvPr>
          <p:cNvSpPr/>
          <p:nvPr/>
        </p:nvSpPr>
        <p:spPr>
          <a:xfrm>
            <a:off x="437881" y="1087609"/>
            <a:ext cx="8319753" cy="3788858"/>
          </a:xfrm>
          <a:prstGeom prst="rect">
            <a:avLst/>
          </a:prstGeom>
        </p:spPr>
        <p:txBody>
          <a:bodyPr wrap="square">
            <a:spAutoFit/>
          </a:bodyPr>
          <a:lstStyle/>
          <a:p>
            <a:pPr algn="just">
              <a:lnSpc>
                <a:spcPct val="150000"/>
              </a:lnSpc>
            </a:pPr>
            <a:r>
              <a:rPr lang="fr-FR" dirty="0"/>
              <a:t>Internet a conquis tous les secteurs et il n’existe pas une seule société qui n’ait pas de présence digitale (site web, comptes sur les réseaux sociaux, avis…). </a:t>
            </a:r>
          </a:p>
          <a:p>
            <a:pPr algn="just">
              <a:lnSpc>
                <a:spcPct val="150000"/>
              </a:lnSpc>
            </a:pPr>
            <a:endParaRPr lang="fr-FR" dirty="0"/>
          </a:p>
          <a:p>
            <a:pPr algn="just">
              <a:lnSpc>
                <a:spcPct val="150000"/>
              </a:lnSpc>
            </a:pPr>
            <a:r>
              <a:rPr lang="fr-FR" dirty="0"/>
              <a:t>Les achats en ligne étant devenus une pratique extrêmement courante, les consommateurs ont de plus en plus tendance à vérifier l’opinion que les autres ont d’un produit avant de l’acheter. </a:t>
            </a:r>
          </a:p>
          <a:p>
            <a:pPr algn="just">
              <a:lnSpc>
                <a:spcPct val="150000"/>
              </a:lnSpc>
            </a:pPr>
            <a:endParaRPr lang="fr-FR" dirty="0"/>
          </a:p>
          <a:p>
            <a:pPr algn="just">
              <a:lnSpc>
                <a:spcPct val="150000"/>
              </a:lnSpc>
            </a:pPr>
            <a:r>
              <a:rPr lang="fr-FR" dirty="0"/>
              <a:t>Selon une étude réalisée par l’IFOP pour </a:t>
            </a:r>
            <a:r>
              <a:rPr lang="fr-FR" dirty="0" err="1"/>
              <a:t>Reputation</a:t>
            </a:r>
            <a:r>
              <a:rPr lang="fr-FR" dirty="0"/>
              <a:t> VIP, sur internet, 85 % des consommateurs réalisent des achats et 80 % se renseignent avant d’acheter.</a:t>
            </a:r>
          </a:p>
        </p:txBody>
      </p:sp>
    </p:spTree>
    <p:extLst>
      <p:ext uri="{BB962C8B-B14F-4D97-AF65-F5344CB8AC3E}">
        <p14:creationId xmlns:p14="http://schemas.microsoft.com/office/powerpoint/2010/main" val="2290881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BBB9259-022C-4285-9277-25C876657F7C}"/>
              </a:ext>
            </a:extLst>
          </p:cNvPr>
          <p:cNvSpPr/>
          <p:nvPr/>
        </p:nvSpPr>
        <p:spPr>
          <a:xfrm>
            <a:off x="392805" y="619800"/>
            <a:ext cx="8358389" cy="3788858"/>
          </a:xfrm>
          <a:prstGeom prst="rect">
            <a:avLst/>
          </a:prstGeom>
        </p:spPr>
        <p:txBody>
          <a:bodyPr wrap="square">
            <a:spAutoFit/>
          </a:bodyPr>
          <a:lstStyle/>
          <a:p>
            <a:pPr algn="just">
              <a:lnSpc>
                <a:spcPct val="150000"/>
              </a:lnSpc>
            </a:pPr>
            <a:r>
              <a:rPr lang="fr-FR" dirty="0"/>
              <a:t>Une mauvaise réputation sur le web peut désormais être synonyme de pertes colossales. </a:t>
            </a:r>
          </a:p>
          <a:p>
            <a:pPr algn="just">
              <a:lnSpc>
                <a:spcPct val="150000"/>
              </a:lnSpc>
            </a:pPr>
            <a:endParaRPr lang="fr-FR" dirty="0"/>
          </a:p>
          <a:p>
            <a:pPr algn="just">
              <a:lnSpc>
                <a:spcPct val="150000"/>
              </a:lnSpc>
            </a:pPr>
            <a:r>
              <a:rPr lang="fr-FR" dirty="0"/>
              <a:t>En effet, toujours selon l’étude IFOP, 66% des consommateurs venus chercher un avis avant un achat diffèrent l’achat en cas de commentaires défavorables quand, dans 30% des cas, ils vont même jusqu’à renoncer à l’achat. </a:t>
            </a:r>
          </a:p>
          <a:p>
            <a:pPr algn="just">
              <a:lnSpc>
                <a:spcPct val="150000"/>
              </a:lnSpc>
            </a:pPr>
            <a:endParaRPr lang="fr-FR" dirty="0"/>
          </a:p>
          <a:p>
            <a:pPr algn="just">
              <a:lnSpc>
                <a:spcPct val="150000"/>
              </a:lnSpc>
            </a:pPr>
            <a:r>
              <a:rPr lang="fr-FR" dirty="0"/>
              <a:t>Ainsi, 96% des internautes sont influencés par l’e-réputation d’une marque lors d’un achat.</a:t>
            </a:r>
          </a:p>
        </p:txBody>
      </p:sp>
      <p:pic>
        <p:nvPicPr>
          <p:cNvPr id="3" name="Image 2">
            <a:extLst>
              <a:ext uri="{FF2B5EF4-FFF2-40B4-BE49-F238E27FC236}">
                <a16:creationId xmlns:a16="http://schemas.microsoft.com/office/drawing/2014/main" xmlns="" id="{E03E96C0-D6B9-485C-A2D9-CE2C6A48DC3D}"/>
              </a:ext>
            </a:extLst>
          </p:cNvPr>
          <p:cNvPicPr>
            <a:picLocks noChangeAspect="1"/>
          </p:cNvPicPr>
          <p:nvPr/>
        </p:nvPicPr>
        <p:blipFill>
          <a:blip r:embed="rId2"/>
          <a:stretch>
            <a:fillRect/>
          </a:stretch>
        </p:blipFill>
        <p:spPr>
          <a:xfrm>
            <a:off x="4994989" y="4226681"/>
            <a:ext cx="2011519" cy="2011519"/>
          </a:xfrm>
          <a:prstGeom prst="rect">
            <a:avLst/>
          </a:prstGeom>
        </p:spPr>
      </p:pic>
    </p:spTree>
    <p:extLst>
      <p:ext uri="{BB962C8B-B14F-4D97-AF65-F5344CB8AC3E}">
        <p14:creationId xmlns:p14="http://schemas.microsoft.com/office/powerpoint/2010/main" val="763897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E8E26C3-728D-4568-AF4C-DE7C23D193D6}"/>
              </a:ext>
            </a:extLst>
          </p:cNvPr>
          <p:cNvSpPr/>
          <p:nvPr/>
        </p:nvSpPr>
        <p:spPr>
          <a:xfrm>
            <a:off x="334850" y="617083"/>
            <a:ext cx="8474299" cy="3788858"/>
          </a:xfrm>
          <a:prstGeom prst="rect">
            <a:avLst/>
          </a:prstGeom>
        </p:spPr>
        <p:txBody>
          <a:bodyPr wrap="square">
            <a:spAutoFit/>
          </a:bodyPr>
          <a:lstStyle/>
          <a:p>
            <a:pPr algn="just">
              <a:lnSpc>
                <a:spcPct val="150000"/>
              </a:lnSpc>
            </a:pPr>
            <a:r>
              <a:rPr lang="fr-FR" dirty="0"/>
              <a:t>Un grand nombre d’entreprises sont aujourd’hui dotés d’un </a:t>
            </a:r>
            <a:r>
              <a:rPr lang="fr-FR" dirty="0" err="1"/>
              <a:t>community</a:t>
            </a:r>
            <a:r>
              <a:rPr lang="fr-FR" dirty="0"/>
              <a:t> manager, dont la fonction principale est de soigner l’image de la marque auprès des internautes. </a:t>
            </a:r>
          </a:p>
          <a:p>
            <a:pPr algn="just">
              <a:lnSpc>
                <a:spcPct val="150000"/>
              </a:lnSpc>
            </a:pPr>
            <a:endParaRPr lang="fr-FR" dirty="0"/>
          </a:p>
          <a:p>
            <a:pPr algn="just">
              <a:lnSpc>
                <a:spcPct val="150000"/>
              </a:lnSpc>
            </a:pPr>
            <a:r>
              <a:rPr lang="fr-FR" dirty="0"/>
              <a:t>Un tweet maladroit ou une publication à charge sur Facebook, Twitter ou autre, peut faire perdre des milliers de clients en quelques heures et faire plonger le titre d’une entreprise en bourse. </a:t>
            </a:r>
          </a:p>
          <a:p>
            <a:pPr algn="just">
              <a:lnSpc>
                <a:spcPct val="150000"/>
              </a:lnSpc>
            </a:pPr>
            <a:endParaRPr lang="fr-FR" dirty="0"/>
          </a:p>
          <a:p>
            <a:pPr algn="just">
              <a:lnSpc>
                <a:spcPct val="150000"/>
              </a:lnSpc>
            </a:pPr>
            <a:r>
              <a:rPr lang="fr-FR" dirty="0"/>
              <a:t>Les entreprises ont désormais tout intérêt à soigner leur e-réputation si elles désirent à la fois garder leurs clients et en conquérir de nouveaux.</a:t>
            </a:r>
          </a:p>
        </p:txBody>
      </p:sp>
    </p:spTree>
    <p:extLst>
      <p:ext uri="{BB962C8B-B14F-4D97-AF65-F5344CB8AC3E}">
        <p14:creationId xmlns:p14="http://schemas.microsoft.com/office/powerpoint/2010/main" val="302328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4">
            <a:extLst>
              <a:ext uri="{FF2B5EF4-FFF2-40B4-BE49-F238E27FC236}">
                <a16:creationId xmlns:a16="http://schemas.microsoft.com/office/drawing/2014/main" xmlns="" id="{B7D42B8F-CAD6-4698-9081-499BB4C46949}"/>
              </a:ext>
            </a:extLst>
          </p:cNvPr>
          <p:cNvSpPr txBox="1">
            <a:spLocks/>
          </p:cNvSpPr>
          <p:nvPr/>
        </p:nvSpPr>
        <p:spPr>
          <a:xfrm>
            <a:off x="457200" y="3110477"/>
            <a:ext cx="8229600" cy="96311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nSpc>
                <a:spcPct val="150000"/>
              </a:lnSpc>
            </a:pPr>
            <a:r>
              <a:rPr lang="fr-FR" sz="6000" b="1" dirty="0">
                <a:solidFill>
                  <a:srgbClr val="2C82C5"/>
                </a:solidFill>
              </a:rPr>
              <a:t>Réseaux sociaux</a:t>
            </a:r>
          </a:p>
          <a:p>
            <a:pPr>
              <a:lnSpc>
                <a:spcPct val="150000"/>
              </a:lnSpc>
            </a:pPr>
            <a:r>
              <a:rPr lang="fr-FR" sz="6000" b="1" dirty="0" err="1">
                <a:solidFill>
                  <a:srgbClr val="2C82C5"/>
                </a:solidFill>
              </a:rPr>
              <a:t>Personal</a:t>
            </a:r>
            <a:r>
              <a:rPr lang="fr-FR" sz="6000" b="1" dirty="0">
                <a:solidFill>
                  <a:srgbClr val="2C82C5"/>
                </a:solidFill>
              </a:rPr>
              <a:t> </a:t>
            </a:r>
            <a:r>
              <a:rPr lang="fr-FR" sz="6000" b="1" dirty="0" err="1">
                <a:solidFill>
                  <a:srgbClr val="2C82C5"/>
                </a:solidFill>
              </a:rPr>
              <a:t>Branding</a:t>
            </a:r>
            <a:r>
              <a:rPr lang="fr-FR" sz="6000" dirty="0"/>
              <a:t/>
            </a:r>
            <a:br>
              <a:rPr lang="fr-FR" sz="6000" dirty="0"/>
            </a:br>
            <a:endParaRPr lang="fr-FR" sz="6000" dirty="0"/>
          </a:p>
        </p:txBody>
      </p:sp>
    </p:spTree>
    <p:extLst>
      <p:ext uri="{BB962C8B-B14F-4D97-AF65-F5344CB8AC3E}">
        <p14:creationId xmlns:p14="http://schemas.microsoft.com/office/powerpoint/2010/main" val="1230944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74CE0E1-3DB5-4273-BA21-6C7A399FA163}"/>
              </a:ext>
            </a:extLst>
          </p:cNvPr>
          <p:cNvSpPr/>
          <p:nvPr/>
        </p:nvSpPr>
        <p:spPr>
          <a:xfrm>
            <a:off x="437881" y="687499"/>
            <a:ext cx="7559898" cy="400110"/>
          </a:xfrm>
          <a:prstGeom prst="rect">
            <a:avLst/>
          </a:prstGeom>
        </p:spPr>
        <p:txBody>
          <a:bodyPr wrap="square">
            <a:spAutoFit/>
          </a:bodyPr>
          <a:lstStyle/>
          <a:p>
            <a:r>
              <a:rPr lang="fr-FR" sz="2000" b="1" dirty="0">
                <a:solidFill>
                  <a:srgbClr val="79C7C5"/>
                </a:solidFill>
              </a:rPr>
              <a:t>Mécanismes du buzz et du </a:t>
            </a:r>
            <a:r>
              <a:rPr lang="fr-FR" sz="2000" b="1" dirty="0" err="1">
                <a:solidFill>
                  <a:srgbClr val="79C7C5"/>
                </a:solidFill>
              </a:rPr>
              <a:t>bad</a:t>
            </a:r>
            <a:r>
              <a:rPr lang="fr-FR" sz="2000" b="1" dirty="0">
                <a:solidFill>
                  <a:srgbClr val="79C7C5"/>
                </a:solidFill>
              </a:rPr>
              <a:t> buzz</a:t>
            </a:r>
          </a:p>
        </p:txBody>
      </p:sp>
      <p:sp>
        <p:nvSpPr>
          <p:cNvPr id="3" name="Rectangle 2">
            <a:extLst>
              <a:ext uri="{FF2B5EF4-FFF2-40B4-BE49-F238E27FC236}">
                <a16:creationId xmlns:a16="http://schemas.microsoft.com/office/drawing/2014/main" xmlns="" id="{338ED894-87C9-4AC6-833B-DBD849212747}"/>
              </a:ext>
            </a:extLst>
          </p:cNvPr>
          <p:cNvSpPr/>
          <p:nvPr/>
        </p:nvSpPr>
        <p:spPr>
          <a:xfrm>
            <a:off x="425002" y="1131234"/>
            <a:ext cx="8293995" cy="1711366"/>
          </a:xfrm>
          <a:prstGeom prst="rect">
            <a:avLst/>
          </a:prstGeom>
        </p:spPr>
        <p:txBody>
          <a:bodyPr wrap="square">
            <a:spAutoFit/>
          </a:bodyPr>
          <a:lstStyle/>
          <a:p>
            <a:pPr algn="just">
              <a:lnSpc>
                <a:spcPct val="150000"/>
              </a:lnSpc>
            </a:pPr>
            <a:r>
              <a:rPr lang="fr-FR" b="1" dirty="0"/>
              <a:t>Le buzz est initialement un phénomène ou une technique de communication qui consiste à faire parler d’un produit ou d’un service </a:t>
            </a:r>
            <a:r>
              <a:rPr lang="fr-FR" dirty="0"/>
              <a:t>avant même son lancement en entretenant un bouche à oreille savamment orchestré et des actions ciblées auprès des leaders d’opinions (journalistes, blogueurs, etc.).</a:t>
            </a:r>
          </a:p>
        </p:txBody>
      </p:sp>
      <p:pic>
        <p:nvPicPr>
          <p:cNvPr id="4" name="Image 3">
            <a:extLst>
              <a:ext uri="{FF2B5EF4-FFF2-40B4-BE49-F238E27FC236}">
                <a16:creationId xmlns:a16="http://schemas.microsoft.com/office/drawing/2014/main" xmlns="" id="{EC2A82E9-637E-4ECD-874C-7F07EC2C80DF}"/>
              </a:ext>
            </a:extLst>
          </p:cNvPr>
          <p:cNvPicPr>
            <a:picLocks noChangeAspect="1"/>
          </p:cNvPicPr>
          <p:nvPr/>
        </p:nvPicPr>
        <p:blipFill rotWithShape="1">
          <a:blip r:embed="rId2"/>
          <a:srcRect l="52864" t="18991" r="5168" b="15409"/>
          <a:stretch/>
        </p:blipFill>
        <p:spPr>
          <a:xfrm>
            <a:off x="4250029" y="3019083"/>
            <a:ext cx="3464416" cy="2707684"/>
          </a:xfrm>
          <a:prstGeom prst="rect">
            <a:avLst/>
          </a:prstGeom>
          <a:ln>
            <a:noFill/>
          </a:ln>
          <a:effectLst>
            <a:softEdge rad="112500"/>
          </a:effectLst>
        </p:spPr>
      </p:pic>
    </p:spTree>
    <p:extLst>
      <p:ext uri="{BB962C8B-B14F-4D97-AF65-F5344CB8AC3E}">
        <p14:creationId xmlns:p14="http://schemas.microsoft.com/office/powerpoint/2010/main" val="2953458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048239F-9AE3-44D9-8BEB-A076BB4EB458}"/>
              </a:ext>
            </a:extLst>
          </p:cNvPr>
          <p:cNvSpPr/>
          <p:nvPr/>
        </p:nvSpPr>
        <p:spPr>
          <a:xfrm>
            <a:off x="309093" y="723244"/>
            <a:ext cx="8358389" cy="3061736"/>
          </a:xfrm>
          <a:prstGeom prst="rect">
            <a:avLst/>
          </a:prstGeom>
        </p:spPr>
        <p:txBody>
          <a:bodyPr wrap="square">
            <a:spAutoFit/>
          </a:bodyPr>
          <a:lstStyle/>
          <a:p>
            <a:r>
              <a:rPr lang="fr-FR" b="1" dirty="0">
                <a:solidFill>
                  <a:srgbClr val="CB4D60"/>
                </a:solidFill>
              </a:rPr>
              <a:t>Gestion de crise : 5 règles d’or pour faire face aux </a:t>
            </a:r>
            <a:r>
              <a:rPr lang="fr-FR" b="1" dirty="0" err="1">
                <a:solidFill>
                  <a:srgbClr val="CB4D60"/>
                </a:solidFill>
              </a:rPr>
              <a:t>bad</a:t>
            </a:r>
            <a:r>
              <a:rPr lang="fr-FR" b="1" dirty="0">
                <a:solidFill>
                  <a:srgbClr val="CB4D60"/>
                </a:solidFill>
              </a:rPr>
              <a:t> buzz</a:t>
            </a:r>
          </a:p>
          <a:p>
            <a:pPr marL="285750" indent="-285750">
              <a:lnSpc>
                <a:spcPct val="200000"/>
              </a:lnSpc>
              <a:buFont typeface="Arial" panose="020B0604020202020204" pitchFamily="34" charset="0"/>
              <a:buChar char="•"/>
            </a:pPr>
            <a:r>
              <a:rPr lang="fr-FR" dirty="0"/>
              <a:t>Ne réagissez pas trop vite</a:t>
            </a:r>
          </a:p>
          <a:p>
            <a:pPr marL="285750" indent="-285750">
              <a:lnSpc>
                <a:spcPct val="200000"/>
              </a:lnSpc>
              <a:buFont typeface="Arial" panose="020B0604020202020204" pitchFamily="34" charset="0"/>
              <a:buChar char="•"/>
            </a:pPr>
            <a:r>
              <a:rPr lang="fr-FR" dirty="0"/>
              <a:t>Surtout, ne supprimez rien</a:t>
            </a:r>
          </a:p>
          <a:p>
            <a:pPr marL="285750" indent="-285750">
              <a:lnSpc>
                <a:spcPct val="200000"/>
              </a:lnSpc>
              <a:buFont typeface="Arial" panose="020B0604020202020204" pitchFamily="34" charset="0"/>
              <a:buChar char="•"/>
            </a:pPr>
            <a:r>
              <a:rPr lang="fr-FR" dirty="0"/>
              <a:t>Excusez-vous</a:t>
            </a:r>
          </a:p>
          <a:p>
            <a:pPr marL="285750" indent="-285750">
              <a:lnSpc>
                <a:spcPct val="200000"/>
              </a:lnSpc>
              <a:buFont typeface="Arial" panose="020B0604020202020204" pitchFamily="34" charset="0"/>
              <a:buChar char="•"/>
            </a:pPr>
            <a:r>
              <a:rPr lang="fr-FR" dirty="0"/>
              <a:t>Restez calme et mesuré</a:t>
            </a:r>
          </a:p>
          <a:p>
            <a:pPr marL="285750" indent="-285750">
              <a:lnSpc>
                <a:spcPct val="200000"/>
              </a:lnSpc>
              <a:buFont typeface="Arial" panose="020B0604020202020204" pitchFamily="34" charset="0"/>
              <a:buChar char="•"/>
            </a:pPr>
            <a:r>
              <a:rPr lang="fr-FR" dirty="0"/>
              <a:t>Communiquez sur les actions menées pour résoudre le problème</a:t>
            </a:r>
          </a:p>
        </p:txBody>
      </p:sp>
      <p:pic>
        <p:nvPicPr>
          <p:cNvPr id="3" name="Image 2">
            <a:extLst>
              <a:ext uri="{FF2B5EF4-FFF2-40B4-BE49-F238E27FC236}">
                <a16:creationId xmlns:a16="http://schemas.microsoft.com/office/drawing/2014/main" xmlns="" id="{1D1B0493-CBD8-49A5-A0E3-007AE15E1955}"/>
              </a:ext>
            </a:extLst>
          </p:cNvPr>
          <p:cNvPicPr>
            <a:picLocks noChangeAspect="1"/>
          </p:cNvPicPr>
          <p:nvPr/>
        </p:nvPicPr>
        <p:blipFill>
          <a:blip r:embed="rId2"/>
          <a:stretch>
            <a:fillRect/>
          </a:stretch>
        </p:blipFill>
        <p:spPr>
          <a:xfrm>
            <a:off x="5388393" y="3979572"/>
            <a:ext cx="2584032" cy="2435649"/>
          </a:xfrm>
          <a:prstGeom prst="rect">
            <a:avLst/>
          </a:prstGeom>
          <a:ln>
            <a:noFill/>
          </a:ln>
          <a:effectLst>
            <a:softEdge rad="112500"/>
          </a:effectLst>
        </p:spPr>
      </p:pic>
    </p:spTree>
    <p:extLst>
      <p:ext uri="{BB962C8B-B14F-4D97-AF65-F5344CB8AC3E}">
        <p14:creationId xmlns:p14="http://schemas.microsoft.com/office/powerpoint/2010/main" val="4011328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167A7ED-FC0D-4022-B990-61B1C08326ED}"/>
              </a:ext>
            </a:extLst>
          </p:cNvPr>
          <p:cNvSpPr/>
          <p:nvPr/>
        </p:nvSpPr>
        <p:spPr>
          <a:xfrm>
            <a:off x="334850" y="697485"/>
            <a:ext cx="8474299" cy="1015663"/>
          </a:xfrm>
          <a:prstGeom prst="rect">
            <a:avLst/>
          </a:prstGeom>
        </p:spPr>
        <p:txBody>
          <a:bodyPr wrap="square">
            <a:spAutoFit/>
          </a:bodyPr>
          <a:lstStyle/>
          <a:p>
            <a:r>
              <a:rPr lang="fr-FR" sz="2000" b="1" dirty="0">
                <a:solidFill>
                  <a:srgbClr val="79C7C5"/>
                </a:solidFill>
              </a:rPr>
              <a:t>Les tendances</a:t>
            </a:r>
          </a:p>
          <a:p>
            <a:endParaRPr lang="fr-FR" sz="2000" b="1" dirty="0">
              <a:solidFill>
                <a:srgbClr val="79C7C5"/>
              </a:solidFill>
            </a:endParaRPr>
          </a:p>
          <a:p>
            <a:r>
              <a:rPr lang="fr-FR" b="1" dirty="0"/>
              <a:t>Quelles sont-elles ?</a:t>
            </a:r>
          </a:p>
        </p:txBody>
      </p:sp>
      <p:pic>
        <p:nvPicPr>
          <p:cNvPr id="2" name="Image 1">
            <a:extLst>
              <a:ext uri="{FF2B5EF4-FFF2-40B4-BE49-F238E27FC236}">
                <a16:creationId xmlns:a16="http://schemas.microsoft.com/office/drawing/2014/main" xmlns="" id="{21DF1E4A-C20A-4AB9-B46C-AB979BD51D32}"/>
              </a:ext>
            </a:extLst>
          </p:cNvPr>
          <p:cNvPicPr>
            <a:picLocks noChangeAspect="1"/>
          </p:cNvPicPr>
          <p:nvPr/>
        </p:nvPicPr>
        <p:blipFill>
          <a:blip r:embed="rId2"/>
          <a:stretch>
            <a:fillRect/>
          </a:stretch>
        </p:blipFill>
        <p:spPr>
          <a:xfrm>
            <a:off x="1933710" y="2643791"/>
            <a:ext cx="6667500" cy="2343150"/>
          </a:xfrm>
          <a:prstGeom prst="rect">
            <a:avLst/>
          </a:prstGeom>
          <a:ln>
            <a:noFill/>
          </a:ln>
          <a:effectLst>
            <a:softEdge rad="112500"/>
          </a:effectLst>
        </p:spPr>
      </p:pic>
    </p:spTree>
    <p:extLst>
      <p:ext uri="{BB962C8B-B14F-4D97-AF65-F5344CB8AC3E}">
        <p14:creationId xmlns:p14="http://schemas.microsoft.com/office/powerpoint/2010/main" val="1920677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075440C-477B-45AA-8BA3-BD02B93001B6}"/>
              </a:ext>
            </a:extLst>
          </p:cNvPr>
          <p:cNvSpPr/>
          <p:nvPr/>
        </p:nvSpPr>
        <p:spPr>
          <a:xfrm>
            <a:off x="334850" y="697485"/>
            <a:ext cx="8474299" cy="3447098"/>
          </a:xfrm>
          <a:prstGeom prst="rect">
            <a:avLst/>
          </a:prstGeom>
        </p:spPr>
        <p:txBody>
          <a:bodyPr wrap="square">
            <a:spAutoFit/>
          </a:bodyPr>
          <a:lstStyle/>
          <a:p>
            <a:r>
              <a:rPr lang="fr-FR" sz="2000" b="1" dirty="0">
                <a:solidFill>
                  <a:srgbClr val="79C7C5"/>
                </a:solidFill>
              </a:rPr>
              <a:t>Les tendances</a:t>
            </a:r>
          </a:p>
          <a:p>
            <a:pPr marL="285750" indent="-285750">
              <a:lnSpc>
                <a:spcPct val="200000"/>
              </a:lnSpc>
              <a:buFont typeface="Arial" panose="020B0604020202020204" pitchFamily="34" charset="0"/>
              <a:buChar char="•"/>
            </a:pPr>
            <a:r>
              <a:rPr lang="fr-FR" dirty="0"/>
              <a:t>Le direct</a:t>
            </a:r>
          </a:p>
          <a:p>
            <a:pPr marL="285750" indent="-285750">
              <a:lnSpc>
                <a:spcPct val="200000"/>
              </a:lnSpc>
              <a:buFont typeface="Arial" panose="020B0604020202020204" pitchFamily="34" charset="0"/>
              <a:buChar char="•"/>
            </a:pPr>
            <a:r>
              <a:rPr lang="fr-FR" dirty="0"/>
              <a:t>L’image</a:t>
            </a:r>
          </a:p>
          <a:p>
            <a:pPr marL="285750" indent="-285750">
              <a:lnSpc>
                <a:spcPct val="200000"/>
              </a:lnSpc>
              <a:buFont typeface="Arial" panose="020B0604020202020204" pitchFamily="34" charset="0"/>
              <a:buChar char="•"/>
            </a:pPr>
            <a:r>
              <a:rPr lang="fr-FR" dirty="0"/>
              <a:t>Les vidéos</a:t>
            </a:r>
          </a:p>
          <a:p>
            <a:pPr marL="285750" indent="-285750">
              <a:lnSpc>
                <a:spcPct val="200000"/>
              </a:lnSpc>
              <a:buFont typeface="Arial" panose="020B0604020202020204" pitchFamily="34" charset="0"/>
              <a:buChar char="•"/>
            </a:pPr>
            <a:r>
              <a:rPr lang="fr-FR" dirty="0"/>
              <a:t>Les stories (publications éphémères)</a:t>
            </a:r>
          </a:p>
          <a:p>
            <a:pPr marL="285750" indent="-285750">
              <a:lnSpc>
                <a:spcPct val="200000"/>
              </a:lnSpc>
              <a:buFont typeface="Arial" panose="020B0604020202020204" pitchFamily="34" charset="0"/>
              <a:buChar char="•"/>
            </a:pPr>
            <a:r>
              <a:rPr lang="fr-FR" dirty="0"/>
              <a:t>Etc.</a:t>
            </a:r>
          </a:p>
          <a:p>
            <a:endParaRPr lang="fr-FR" b="1" dirty="0"/>
          </a:p>
        </p:txBody>
      </p:sp>
    </p:spTree>
    <p:extLst>
      <p:ext uri="{BB962C8B-B14F-4D97-AF65-F5344CB8AC3E}">
        <p14:creationId xmlns:p14="http://schemas.microsoft.com/office/powerpoint/2010/main" val="15555011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A35020C-B09A-49F5-89AF-FEBD5C226DA6}"/>
              </a:ext>
            </a:extLst>
          </p:cNvPr>
          <p:cNvSpPr txBox="1">
            <a:spLocks/>
          </p:cNvSpPr>
          <p:nvPr/>
        </p:nvSpPr>
        <p:spPr>
          <a:xfrm>
            <a:off x="527384" y="2747377"/>
            <a:ext cx="8089232" cy="681623"/>
          </a:xfrm>
          <a:prstGeom prst="rect">
            <a:avLst/>
          </a:prstGeom>
        </p:spPr>
        <p:txBody>
          <a:bodyPr/>
          <a:lstStyle>
            <a:lvl1pPr algn="ctr" defTabSz="457200" rtl="0" eaLnBrk="1" latinLnBrk="0" hangingPunct="1">
              <a:spcBef>
                <a:spcPct val="0"/>
              </a:spcBef>
              <a:buNone/>
              <a:defRPr sz="3000" kern="1200">
                <a:solidFill>
                  <a:schemeClr val="tx1"/>
                </a:solidFill>
                <a:latin typeface="+mn-lt"/>
                <a:ea typeface="+mj-ea"/>
                <a:cs typeface="Gotham"/>
              </a:defRPr>
            </a:lvl1pPr>
          </a:lstStyle>
          <a:p>
            <a:r>
              <a:rPr lang="fr-FR" sz="5600" b="1" dirty="0">
                <a:solidFill>
                  <a:srgbClr val="2C82C5"/>
                </a:solidFill>
              </a:rPr>
              <a:t>Principe de base sur les réseaux sociaux</a:t>
            </a:r>
          </a:p>
        </p:txBody>
      </p:sp>
    </p:spTree>
    <p:extLst>
      <p:ext uri="{BB962C8B-B14F-4D97-AF65-F5344CB8AC3E}">
        <p14:creationId xmlns:p14="http://schemas.microsoft.com/office/powerpoint/2010/main" val="1148014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58CACBC-DD06-4A03-AEA3-24D24626E673}"/>
              </a:ext>
            </a:extLst>
          </p:cNvPr>
          <p:cNvSpPr/>
          <p:nvPr/>
        </p:nvSpPr>
        <p:spPr>
          <a:xfrm>
            <a:off x="410999" y="591286"/>
            <a:ext cx="4161001" cy="1015663"/>
          </a:xfrm>
          <a:prstGeom prst="rect">
            <a:avLst/>
          </a:prstGeom>
        </p:spPr>
        <p:txBody>
          <a:bodyPr wrap="square">
            <a:spAutoFit/>
          </a:bodyPr>
          <a:lstStyle/>
          <a:p>
            <a:r>
              <a:rPr lang="fr-FR" sz="2000" b="1" dirty="0">
                <a:solidFill>
                  <a:srgbClr val="79C7C5"/>
                </a:solidFill>
              </a:rPr>
              <a:t>Qu’est-ce qu’un réseau social ?</a:t>
            </a:r>
          </a:p>
          <a:p>
            <a:endParaRPr lang="fr-FR" sz="2000" b="1" dirty="0">
              <a:solidFill>
                <a:srgbClr val="79C7C5"/>
              </a:solidFill>
            </a:endParaRPr>
          </a:p>
          <a:p>
            <a:r>
              <a:rPr lang="fr-FR" b="1" dirty="0"/>
              <a:t>Interaction</a:t>
            </a:r>
          </a:p>
        </p:txBody>
      </p:sp>
      <p:pic>
        <p:nvPicPr>
          <p:cNvPr id="3" name="Image 2">
            <a:extLst>
              <a:ext uri="{FF2B5EF4-FFF2-40B4-BE49-F238E27FC236}">
                <a16:creationId xmlns:a16="http://schemas.microsoft.com/office/drawing/2014/main" xmlns="" id="{FD0C9BA9-48D6-46F6-803B-73B59D942DFD}"/>
              </a:ext>
            </a:extLst>
          </p:cNvPr>
          <p:cNvPicPr>
            <a:picLocks noChangeAspect="1"/>
          </p:cNvPicPr>
          <p:nvPr/>
        </p:nvPicPr>
        <p:blipFill>
          <a:blip r:embed="rId2"/>
          <a:stretch>
            <a:fillRect/>
          </a:stretch>
        </p:blipFill>
        <p:spPr>
          <a:xfrm>
            <a:off x="4208171" y="2294207"/>
            <a:ext cx="3548130" cy="3548130"/>
          </a:xfrm>
          <a:prstGeom prst="rect">
            <a:avLst/>
          </a:prstGeom>
          <a:ln>
            <a:noFill/>
          </a:ln>
          <a:effectLst>
            <a:softEdge rad="112500"/>
          </a:effectLst>
        </p:spPr>
      </p:pic>
    </p:spTree>
    <p:extLst>
      <p:ext uri="{BB962C8B-B14F-4D97-AF65-F5344CB8AC3E}">
        <p14:creationId xmlns:p14="http://schemas.microsoft.com/office/powerpoint/2010/main" val="4189414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31CC219-EF5D-40FB-8BC9-E9D7CBCA75C0}"/>
              </a:ext>
            </a:extLst>
          </p:cNvPr>
          <p:cNvSpPr/>
          <p:nvPr/>
        </p:nvSpPr>
        <p:spPr>
          <a:xfrm>
            <a:off x="379926" y="523311"/>
            <a:ext cx="8384147" cy="3211777"/>
          </a:xfrm>
          <a:prstGeom prst="rect">
            <a:avLst/>
          </a:prstGeom>
        </p:spPr>
        <p:txBody>
          <a:bodyPr wrap="square">
            <a:spAutoFit/>
          </a:bodyPr>
          <a:lstStyle/>
          <a:p>
            <a:pPr algn="just">
              <a:lnSpc>
                <a:spcPct val="150000"/>
              </a:lnSpc>
            </a:pPr>
            <a:r>
              <a:rPr lang="fr-FR" sz="2000" b="1" dirty="0">
                <a:solidFill>
                  <a:srgbClr val="79C7C5"/>
                </a:solidFill>
              </a:rPr>
              <a:t>Qu’est-ce qu’une communauté ?</a:t>
            </a:r>
          </a:p>
          <a:p>
            <a:pPr algn="just">
              <a:lnSpc>
                <a:spcPct val="150000"/>
              </a:lnSpc>
            </a:pPr>
            <a:endParaRPr lang="fr-FR" sz="900" dirty="0"/>
          </a:p>
          <a:p>
            <a:pPr algn="just">
              <a:lnSpc>
                <a:spcPct val="150000"/>
              </a:lnSpc>
            </a:pPr>
            <a:r>
              <a:rPr lang="fr-FR" dirty="0"/>
              <a:t>Une communauté est un groupe de personnes qui interagissent entre elles, partagent et utilisent des informations en relation avec leurs centres d’intérêts, caractéristiques démographiques ou activités professionnelles, communes. </a:t>
            </a:r>
          </a:p>
          <a:p>
            <a:pPr algn="just">
              <a:lnSpc>
                <a:spcPct val="150000"/>
              </a:lnSpc>
            </a:pPr>
            <a:endParaRPr lang="fr-FR" dirty="0"/>
          </a:p>
          <a:p>
            <a:pPr algn="just">
              <a:lnSpc>
                <a:spcPct val="150000"/>
              </a:lnSpc>
            </a:pPr>
            <a:r>
              <a:rPr lang="fr-FR" dirty="0"/>
              <a:t>Une communauté se caractérise normalement par un sentiment d’appartenance ressenti par ses membres</a:t>
            </a:r>
          </a:p>
        </p:txBody>
      </p:sp>
      <p:pic>
        <p:nvPicPr>
          <p:cNvPr id="3" name="Image 2">
            <a:extLst>
              <a:ext uri="{FF2B5EF4-FFF2-40B4-BE49-F238E27FC236}">
                <a16:creationId xmlns:a16="http://schemas.microsoft.com/office/drawing/2014/main" xmlns="" id="{41E68DB0-22C0-40A4-ABD4-FC28390F5BBC}"/>
              </a:ext>
            </a:extLst>
          </p:cNvPr>
          <p:cNvPicPr>
            <a:picLocks noChangeAspect="1"/>
          </p:cNvPicPr>
          <p:nvPr/>
        </p:nvPicPr>
        <p:blipFill>
          <a:blip r:embed="rId2"/>
          <a:stretch>
            <a:fillRect/>
          </a:stretch>
        </p:blipFill>
        <p:spPr>
          <a:xfrm>
            <a:off x="4906851" y="3137509"/>
            <a:ext cx="3197180" cy="3197180"/>
          </a:xfrm>
          <a:prstGeom prst="rect">
            <a:avLst/>
          </a:prstGeom>
          <a:ln>
            <a:noFill/>
          </a:ln>
          <a:effectLst>
            <a:softEdge rad="112500"/>
          </a:effectLst>
        </p:spPr>
      </p:pic>
    </p:spTree>
    <p:extLst>
      <p:ext uri="{BB962C8B-B14F-4D97-AF65-F5344CB8AC3E}">
        <p14:creationId xmlns:p14="http://schemas.microsoft.com/office/powerpoint/2010/main" val="3105450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2EB3F54-3624-47B1-A007-6C78338FDA16}"/>
              </a:ext>
            </a:extLst>
          </p:cNvPr>
          <p:cNvSpPr/>
          <p:nvPr/>
        </p:nvSpPr>
        <p:spPr>
          <a:xfrm>
            <a:off x="264017" y="641152"/>
            <a:ext cx="8615966" cy="4250523"/>
          </a:xfrm>
          <a:prstGeom prst="rect">
            <a:avLst/>
          </a:prstGeom>
        </p:spPr>
        <p:txBody>
          <a:bodyPr wrap="square">
            <a:spAutoFit/>
          </a:bodyPr>
          <a:lstStyle/>
          <a:p>
            <a:pPr algn="just">
              <a:lnSpc>
                <a:spcPct val="150000"/>
              </a:lnSpc>
            </a:pPr>
            <a:r>
              <a:rPr lang="fr-FR" sz="2000" b="1" dirty="0">
                <a:solidFill>
                  <a:srgbClr val="79C7C5"/>
                </a:solidFill>
              </a:rPr>
              <a:t>Le </a:t>
            </a:r>
            <a:r>
              <a:rPr lang="fr-FR" sz="2000" b="1" dirty="0" err="1">
                <a:solidFill>
                  <a:srgbClr val="79C7C5"/>
                </a:solidFill>
              </a:rPr>
              <a:t>reach</a:t>
            </a:r>
            <a:endParaRPr lang="fr-FR" sz="2000" b="1" dirty="0">
              <a:solidFill>
                <a:srgbClr val="79C7C5"/>
              </a:solidFill>
            </a:endParaRPr>
          </a:p>
          <a:p>
            <a:pPr algn="just">
              <a:lnSpc>
                <a:spcPct val="150000"/>
              </a:lnSpc>
            </a:pPr>
            <a:endParaRPr lang="fr-FR" sz="900" dirty="0"/>
          </a:p>
          <a:p>
            <a:pPr algn="just">
              <a:lnSpc>
                <a:spcPct val="150000"/>
              </a:lnSpc>
            </a:pPr>
            <a:r>
              <a:rPr lang="fr-FR" b="1" dirty="0"/>
              <a:t>La notion de </a:t>
            </a:r>
            <a:r>
              <a:rPr lang="fr-FR" b="1" dirty="0" err="1"/>
              <a:t>reach</a:t>
            </a:r>
            <a:r>
              <a:rPr lang="fr-FR" b="1" dirty="0"/>
              <a:t> social peut prendre deux significations dans le domaine du marketing des réseaux sociaux.</a:t>
            </a:r>
          </a:p>
          <a:p>
            <a:pPr algn="just">
              <a:lnSpc>
                <a:spcPct val="150000"/>
              </a:lnSpc>
            </a:pPr>
            <a:endParaRPr lang="fr-FR" sz="900" dirty="0"/>
          </a:p>
          <a:p>
            <a:pPr algn="just">
              <a:lnSpc>
                <a:spcPct val="150000"/>
              </a:lnSpc>
            </a:pPr>
            <a:r>
              <a:rPr lang="fr-FR" b="1" dirty="0">
                <a:solidFill>
                  <a:srgbClr val="717070"/>
                </a:solidFill>
              </a:rPr>
              <a:t>Le </a:t>
            </a:r>
            <a:r>
              <a:rPr lang="fr-FR" b="1" dirty="0" err="1">
                <a:solidFill>
                  <a:srgbClr val="717070"/>
                </a:solidFill>
              </a:rPr>
              <a:t>reach</a:t>
            </a:r>
            <a:r>
              <a:rPr lang="fr-FR" b="1" dirty="0">
                <a:solidFill>
                  <a:srgbClr val="717070"/>
                </a:solidFill>
              </a:rPr>
              <a:t> social peut être considéré comme l’audience « effective » ou la portée d’une publication sociale</a:t>
            </a:r>
            <a:r>
              <a:rPr lang="fr-FR" dirty="0"/>
              <a:t>, c’est à dire le nombre de fois ou la publication s’est effectivement affichée dans les fils d’actualités des abonnés. </a:t>
            </a:r>
          </a:p>
          <a:p>
            <a:pPr algn="just">
              <a:lnSpc>
                <a:spcPct val="150000"/>
              </a:lnSpc>
            </a:pPr>
            <a:endParaRPr lang="fr-FR" dirty="0"/>
          </a:p>
          <a:p>
            <a:pPr algn="just">
              <a:lnSpc>
                <a:spcPct val="150000"/>
              </a:lnSpc>
            </a:pPr>
            <a:r>
              <a:rPr lang="fr-FR" dirty="0"/>
              <a:t>Le </a:t>
            </a:r>
            <a:r>
              <a:rPr lang="fr-FR" dirty="0" err="1"/>
              <a:t>reach</a:t>
            </a:r>
            <a:r>
              <a:rPr lang="fr-FR" dirty="0"/>
              <a:t> est alors nettement inférieur aux nombres d’abonnés et la proportion entre ces deux valeurs est le taux de </a:t>
            </a:r>
            <a:r>
              <a:rPr lang="fr-FR" dirty="0" err="1"/>
              <a:t>reach</a:t>
            </a:r>
            <a:r>
              <a:rPr lang="fr-FR" dirty="0"/>
              <a:t> (voir taux de </a:t>
            </a:r>
            <a:r>
              <a:rPr lang="fr-FR" dirty="0" err="1"/>
              <a:t>reach</a:t>
            </a:r>
            <a:r>
              <a:rPr lang="fr-FR" dirty="0"/>
              <a:t> Facebook).</a:t>
            </a:r>
          </a:p>
        </p:txBody>
      </p:sp>
    </p:spTree>
    <p:extLst>
      <p:ext uri="{BB962C8B-B14F-4D97-AF65-F5344CB8AC3E}">
        <p14:creationId xmlns:p14="http://schemas.microsoft.com/office/powerpoint/2010/main" val="1666132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D038ED8-618C-4590-BF4E-60AFE47D45E9}"/>
              </a:ext>
            </a:extLst>
          </p:cNvPr>
          <p:cNvSpPr/>
          <p:nvPr/>
        </p:nvSpPr>
        <p:spPr>
          <a:xfrm>
            <a:off x="283335" y="693452"/>
            <a:ext cx="8577330" cy="1919115"/>
          </a:xfrm>
          <a:prstGeom prst="rect">
            <a:avLst/>
          </a:prstGeom>
        </p:spPr>
        <p:txBody>
          <a:bodyPr wrap="square">
            <a:spAutoFit/>
          </a:bodyPr>
          <a:lstStyle/>
          <a:p>
            <a:pPr algn="just">
              <a:lnSpc>
                <a:spcPct val="150000"/>
              </a:lnSpc>
            </a:pPr>
            <a:r>
              <a:rPr lang="fr-FR" b="1" dirty="0"/>
              <a:t>Dans un autre sens, le terme de </a:t>
            </a:r>
            <a:r>
              <a:rPr lang="fr-FR" b="1" dirty="0" err="1"/>
              <a:t>reach</a:t>
            </a:r>
            <a:r>
              <a:rPr lang="fr-FR" b="1" dirty="0"/>
              <a:t> social peut désigner l’audience sociale d’un individu, d’une marque ou d’une entreprise. </a:t>
            </a:r>
          </a:p>
          <a:p>
            <a:pPr algn="just">
              <a:lnSpc>
                <a:spcPct val="150000"/>
              </a:lnSpc>
            </a:pPr>
            <a:endParaRPr lang="fr-FR" sz="900" dirty="0"/>
          </a:p>
          <a:p>
            <a:pPr algn="just">
              <a:lnSpc>
                <a:spcPct val="150000"/>
              </a:lnSpc>
            </a:pPr>
            <a:r>
              <a:rPr lang="fr-FR" dirty="0"/>
              <a:t>Dans ce cas, on additionne les abonnés (fans, followers, etc.) correspondant aux différents réseaux sociaux sur lesquels on est présent, ce qui donne le </a:t>
            </a:r>
            <a:r>
              <a:rPr lang="fr-FR" dirty="0" err="1"/>
              <a:t>reach</a:t>
            </a:r>
            <a:r>
              <a:rPr lang="fr-FR" dirty="0"/>
              <a:t> social cumulé. </a:t>
            </a:r>
          </a:p>
        </p:txBody>
      </p:sp>
      <p:pic>
        <p:nvPicPr>
          <p:cNvPr id="3" name="Image 2">
            <a:extLst>
              <a:ext uri="{FF2B5EF4-FFF2-40B4-BE49-F238E27FC236}">
                <a16:creationId xmlns:a16="http://schemas.microsoft.com/office/drawing/2014/main" xmlns="" id="{D5FE33EC-4781-42A6-9302-996C65952B51}"/>
              </a:ext>
            </a:extLst>
          </p:cNvPr>
          <p:cNvPicPr>
            <a:picLocks noChangeAspect="1"/>
          </p:cNvPicPr>
          <p:nvPr/>
        </p:nvPicPr>
        <p:blipFill>
          <a:blip r:embed="rId2"/>
          <a:stretch>
            <a:fillRect/>
          </a:stretch>
        </p:blipFill>
        <p:spPr>
          <a:xfrm>
            <a:off x="4438916" y="3631842"/>
            <a:ext cx="4035381" cy="1525374"/>
          </a:xfrm>
          <a:prstGeom prst="rect">
            <a:avLst/>
          </a:prstGeom>
          <a:ln>
            <a:noFill/>
          </a:ln>
          <a:effectLst>
            <a:softEdge rad="112500"/>
          </a:effectLst>
        </p:spPr>
      </p:pic>
    </p:spTree>
    <p:extLst>
      <p:ext uri="{BB962C8B-B14F-4D97-AF65-F5344CB8AC3E}">
        <p14:creationId xmlns:p14="http://schemas.microsoft.com/office/powerpoint/2010/main" val="1012998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0AB2DC91-295E-44EC-8565-31262C9B39AD}"/>
              </a:ext>
            </a:extLst>
          </p:cNvPr>
          <p:cNvSpPr/>
          <p:nvPr/>
        </p:nvSpPr>
        <p:spPr>
          <a:xfrm>
            <a:off x="180304" y="474345"/>
            <a:ext cx="8641724" cy="2588529"/>
          </a:xfrm>
          <a:prstGeom prst="rect">
            <a:avLst/>
          </a:prstGeom>
        </p:spPr>
        <p:txBody>
          <a:bodyPr wrap="square">
            <a:spAutoFit/>
          </a:bodyPr>
          <a:lstStyle/>
          <a:p>
            <a:pPr algn="just">
              <a:lnSpc>
                <a:spcPct val="150000"/>
              </a:lnSpc>
            </a:pPr>
            <a:r>
              <a:rPr lang="fr-FR" sz="2000" b="1" dirty="0">
                <a:solidFill>
                  <a:srgbClr val="79C7C5"/>
                </a:solidFill>
              </a:rPr>
              <a:t>L’engagement</a:t>
            </a:r>
          </a:p>
          <a:p>
            <a:pPr algn="just">
              <a:lnSpc>
                <a:spcPct val="150000"/>
              </a:lnSpc>
            </a:pPr>
            <a:endParaRPr lang="fr-FR" sz="900" dirty="0"/>
          </a:p>
          <a:p>
            <a:pPr algn="just">
              <a:lnSpc>
                <a:spcPct val="150000"/>
              </a:lnSpc>
            </a:pPr>
            <a:r>
              <a:rPr lang="fr-FR" dirty="0"/>
              <a:t>La notion d’engagement sur les réseaux sociaux traduit la propension des consommateurs à interagir avec une marque sur les réseaux sociaux.</a:t>
            </a:r>
          </a:p>
          <a:p>
            <a:pPr algn="just">
              <a:lnSpc>
                <a:spcPct val="150000"/>
              </a:lnSpc>
            </a:pPr>
            <a:endParaRPr lang="fr-FR" sz="900" dirty="0"/>
          </a:p>
          <a:p>
            <a:pPr algn="just">
              <a:lnSpc>
                <a:spcPct val="150000"/>
              </a:lnSpc>
            </a:pPr>
            <a:r>
              <a:rPr lang="fr-FR" dirty="0"/>
              <a:t>L’engagement peut se faire en réaction à des publications de la marque et se mesurer dans ce cas à l’aide d’un taux d’engagement.</a:t>
            </a:r>
          </a:p>
        </p:txBody>
      </p:sp>
      <p:pic>
        <p:nvPicPr>
          <p:cNvPr id="2" name="Image 1">
            <a:extLst>
              <a:ext uri="{FF2B5EF4-FFF2-40B4-BE49-F238E27FC236}">
                <a16:creationId xmlns:a16="http://schemas.microsoft.com/office/drawing/2014/main" xmlns="" id="{3D558B45-E256-4934-BFC0-80A51A6BBBF9}"/>
              </a:ext>
            </a:extLst>
          </p:cNvPr>
          <p:cNvPicPr>
            <a:picLocks noChangeAspect="1"/>
          </p:cNvPicPr>
          <p:nvPr/>
        </p:nvPicPr>
        <p:blipFill>
          <a:blip r:embed="rId2"/>
          <a:stretch>
            <a:fillRect/>
          </a:stretch>
        </p:blipFill>
        <p:spPr>
          <a:xfrm>
            <a:off x="2874850" y="3429000"/>
            <a:ext cx="4925455" cy="2770568"/>
          </a:xfrm>
          <a:prstGeom prst="rect">
            <a:avLst/>
          </a:prstGeom>
          <a:ln>
            <a:noFill/>
          </a:ln>
          <a:effectLst>
            <a:softEdge rad="112500"/>
          </a:effectLst>
        </p:spPr>
      </p:pic>
    </p:spTree>
    <p:extLst>
      <p:ext uri="{BB962C8B-B14F-4D97-AF65-F5344CB8AC3E}">
        <p14:creationId xmlns:p14="http://schemas.microsoft.com/office/powerpoint/2010/main" val="2977347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6EAAAA6D-B29E-4054-B90E-027E1FE5CB2A}"/>
              </a:ext>
            </a:extLst>
          </p:cNvPr>
          <p:cNvSpPr txBox="1">
            <a:spLocks/>
          </p:cNvSpPr>
          <p:nvPr/>
        </p:nvSpPr>
        <p:spPr>
          <a:xfrm>
            <a:off x="251254" y="620449"/>
            <a:ext cx="8089232" cy="681623"/>
          </a:xfrm>
          <a:prstGeom prst="rect">
            <a:avLst/>
          </a:prstGeom>
        </p:spPr>
        <p:txBody>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l"/>
            <a:r>
              <a:rPr lang="fr-FR" b="1" dirty="0">
                <a:solidFill>
                  <a:srgbClr val="FF0000"/>
                </a:solidFill>
              </a:rPr>
              <a:t>Objectifs pédagogiques</a:t>
            </a:r>
          </a:p>
          <a:p>
            <a:pPr algn="l"/>
            <a:endParaRPr lang="fr-FR" dirty="0"/>
          </a:p>
        </p:txBody>
      </p:sp>
      <p:sp>
        <p:nvSpPr>
          <p:cNvPr id="4" name="Rectangle 3">
            <a:extLst>
              <a:ext uri="{FF2B5EF4-FFF2-40B4-BE49-F238E27FC236}">
                <a16:creationId xmlns:a16="http://schemas.microsoft.com/office/drawing/2014/main" xmlns="" id="{93591914-BA81-496B-AF06-40267BA5F582}"/>
              </a:ext>
            </a:extLst>
          </p:cNvPr>
          <p:cNvSpPr/>
          <p:nvPr/>
        </p:nvSpPr>
        <p:spPr>
          <a:xfrm>
            <a:off x="251254" y="1443841"/>
            <a:ext cx="8660926" cy="2542363"/>
          </a:xfrm>
          <a:prstGeom prst="rect">
            <a:avLst/>
          </a:prstGeom>
        </p:spPr>
        <p:txBody>
          <a:bodyPr wrap="square">
            <a:spAutoFit/>
          </a:bodyPr>
          <a:lstStyle/>
          <a:p>
            <a:pPr marL="285750" indent="-285750">
              <a:lnSpc>
                <a:spcPct val="150000"/>
              </a:lnSpc>
              <a:buFont typeface="Arial" panose="020B0604020202020204" pitchFamily="34" charset="0"/>
              <a:buChar char="•"/>
            </a:pPr>
            <a:r>
              <a:rPr lang="fr-FR" dirty="0">
                <a:latin typeface="+mj-lt"/>
              </a:rPr>
              <a:t>Identifier les enjeux du Web social</a:t>
            </a:r>
          </a:p>
          <a:p>
            <a:pPr marL="285750" indent="-285750">
              <a:lnSpc>
                <a:spcPct val="150000"/>
              </a:lnSpc>
              <a:buFont typeface="Arial" panose="020B0604020202020204" pitchFamily="34" charset="0"/>
              <a:buChar char="•"/>
            </a:pPr>
            <a:r>
              <a:rPr lang="fr-FR" dirty="0">
                <a:latin typeface="+mj-lt"/>
              </a:rPr>
              <a:t>Maîtriser le vocabulaire et les usages du Web social</a:t>
            </a:r>
          </a:p>
          <a:p>
            <a:pPr marL="285750" indent="-285750">
              <a:lnSpc>
                <a:spcPct val="150000"/>
              </a:lnSpc>
              <a:buFont typeface="Arial" panose="020B0604020202020204" pitchFamily="34" charset="0"/>
              <a:buChar char="•"/>
            </a:pPr>
            <a:r>
              <a:rPr lang="fr-FR" dirty="0">
                <a:latin typeface="+mj-lt"/>
              </a:rPr>
              <a:t>Distinguer les principaux réseaux sociaux et leurs atouts</a:t>
            </a:r>
          </a:p>
          <a:p>
            <a:pPr marL="285750" indent="-285750">
              <a:lnSpc>
                <a:spcPct val="150000"/>
              </a:lnSpc>
              <a:buFont typeface="Arial" panose="020B0604020202020204" pitchFamily="34" charset="0"/>
              <a:buChar char="•"/>
            </a:pPr>
            <a:r>
              <a:rPr lang="fr-FR" dirty="0">
                <a:latin typeface="+mj-lt"/>
              </a:rPr>
              <a:t>Connaître les grands principes de la présence sur les réseaux sociaux</a:t>
            </a:r>
          </a:p>
          <a:p>
            <a:pPr marL="285750" indent="-285750">
              <a:lnSpc>
                <a:spcPct val="150000"/>
              </a:lnSpc>
              <a:buFont typeface="Arial" panose="020B0604020202020204" pitchFamily="34" charset="0"/>
              <a:buChar char="•"/>
            </a:pPr>
            <a:r>
              <a:rPr lang="fr-FR" dirty="0">
                <a:latin typeface="+mj-lt"/>
              </a:rPr>
              <a:t>Connaître les principes de la gestion des communautés et de la modération</a:t>
            </a:r>
          </a:p>
          <a:p>
            <a:pPr marL="285750" indent="-285750">
              <a:lnSpc>
                <a:spcPct val="150000"/>
              </a:lnSpc>
              <a:buFont typeface="Arial" panose="020B0604020202020204" pitchFamily="34" charset="0"/>
              <a:buChar char="•"/>
            </a:pPr>
            <a:r>
              <a:rPr lang="fr-FR" dirty="0">
                <a:latin typeface="+mj-lt"/>
              </a:rPr>
              <a:t>Définir une stratégie d'action.</a:t>
            </a:r>
            <a:endParaRPr lang="fr-FR" b="0" i="0" dirty="0">
              <a:effectLst/>
              <a:latin typeface="+mj-lt"/>
            </a:endParaRPr>
          </a:p>
        </p:txBody>
      </p:sp>
    </p:spTree>
    <p:extLst>
      <p:ext uri="{BB962C8B-B14F-4D97-AF65-F5344CB8AC3E}">
        <p14:creationId xmlns:p14="http://schemas.microsoft.com/office/powerpoint/2010/main" val="357715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C5D0CF5-1950-4BBE-B767-DEE67556632C}"/>
              </a:ext>
            </a:extLst>
          </p:cNvPr>
          <p:cNvSpPr/>
          <p:nvPr/>
        </p:nvSpPr>
        <p:spPr>
          <a:xfrm>
            <a:off x="534473" y="600378"/>
            <a:ext cx="8075053" cy="3373359"/>
          </a:xfrm>
          <a:prstGeom prst="rect">
            <a:avLst/>
          </a:prstGeom>
        </p:spPr>
        <p:txBody>
          <a:bodyPr wrap="square">
            <a:spAutoFit/>
          </a:bodyPr>
          <a:lstStyle/>
          <a:p>
            <a:pPr algn="just">
              <a:lnSpc>
                <a:spcPct val="150000"/>
              </a:lnSpc>
            </a:pPr>
            <a:r>
              <a:rPr lang="fr-FR" dirty="0"/>
              <a:t>L’engagement sur les réseaux social peut également se faire, bien que plus rarement, </a:t>
            </a:r>
            <a:r>
              <a:rPr lang="fr-FR" b="1" dirty="0"/>
              <a:t>par des publications spontanées évoquant la marque, ses actions ou ses campagnes</a:t>
            </a:r>
            <a:r>
              <a:rPr lang="fr-FR" dirty="0"/>
              <a:t>. </a:t>
            </a:r>
          </a:p>
          <a:p>
            <a:pPr algn="just">
              <a:lnSpc>
                <a:spcPct val="150000"/>
              </a:lnSpc>
            </a:pPr>
            <a:endParaRPr lang="fr-FR" sz="900" dirty="0"/>
          </a:p>
          <a:p>
            <a:pPr algn="just">
              <a:lnSpc>
                <a:spcPct val="150000"/>
              </a:lnSpc>
            </a:pPr>
            <a:r>
              <a:rPr lang="fr-FR" dirty="0"/>
              <a:t>Dans ce cas, </a:t>
            </a:r>
            <a:r>
              <a:rPr lang="fr-FR" b="1" dirty="0"/>
              <a:t>les publications peuvent s’accompagner de la reprise d’hashtags </a:t>
            </a:r>
            <a:r>
              <a:rPr lang="fr-FR" dirty="0"/>
              <a:t>qui sont proposée par la marque dans le cadre d’une publicité ou d’une émission de TV ou qui sont créés par l’utilisateur.</a:t>
            </a:r>
          </a:p>
          <a:p>
            <a:pPr algn="just">
              <a:lnSpc>
                <a:spcPct val="150000"/>
              </a:lnSpc>
            </a:pPr>
            <a:endParaRPr lang="fr-FR" sz="900" dirty="0"/>
          </a:p>
          <a:p>
            <a:pPr algn="just">
              <a:lnSpc>
                <a:spcPct val="150000"/>
              </a:lnSpc>
            </a:pPr>
            <a:r>
              <a:rPr lang="fr-FR" b="1" dirty="0"/>
              <a:t>L’engagement peut être positif ou négatif pour la marque.</a:t>
            </a:r>
          </a:p>
        </p:txBody>
      </p:sp>
    </p:spTree>
    <p:extLst>
      <p:ext uri="{BB962C8B-B14F-4D97-AF65-F5344CB8AC3E}">
        <p14:creationId xmlns:p14="http://schemas.microsoft.com/office/powerpoint/2010/main" val="1462536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3DA47F15-0547-4AA9-A2FB-0ADED757782C}"/>
              </a:ext>
            </a:extLst>
          </p:cNvPr>
          <p:cNvSpPr/>
          <p:nvPr/>
        </p:nvSpPr>
        <p:spPr>
          <a:xfrm>
            <a:off x="236674" y="498621"/>
            <a:ext cx="7923708" cy="506292"/>
          </a:xfrm>
          <a:prstGeom prst="rect">
            <a:avLst/>
          </a:prstGeom>
        </p:spPr>
        <p:txBody>
          <a:bodyPr wrap="none">
            <a:spAutoFit/>
          </a:bodyPr>
          <a:lstStyle/>
          <a:p>
            <a:pPr algn="just">
              <a:lnSpc>
                <a:spcPct val="150000"/>
              </a:lnSpc>
            </a:pPr>
            <a:r>
              <a:rPr lang="fr-FR" sz="2000" b="1" dirty="0">
                <a:solidFill>
                  <a:srgbClr val="79C7C5"/>
                </a:solidFill>
              </a:rPr>
              <a:t>Réseaux sociaux versus outils de travail collaboratif, quelles différences ?</a:t>
            </a:r>
          </a:p>
        </p:txBody>
      </p:sp>
      <p:sp>
        <p:nvSpPr>
          <p:cNvPr id="4" name="Rectangle 3">
            <a:extLst>
              <a:ext uri="{FF2B5EF4-FFF2-40B4-BE49-F238E27FC236}">
                <a16:creationId xmlns:a16="http://schemas.microsoft.com/office/drawing/2014/main" xmlns="" id="{00E02814-2A0F-45A8-9B4D-C19814E0CFE9}"/>
              </a:ext>
            </a:extLst>
          </p:cNvPr>
          <p:cNvSpPr/>
          <p:nvPr/>
        </p:nvSpPr>
        <p:spPr>
          <a:xfrm>
            <a:off x="236673" y="1053029"/>
            <a:ext cx="8456565" cy="3373359"/>
          </a:xfrm>
          <a:prstGeom prst="rect">
            <a:avLst/>
          </a:prstGeom>
        </p:spPr>
        <p:txBody>
          <a:bodyPr wrap="square">
            <a:spAutoFit/>
          </a:bodyPr>
          <a:lstStyle/>
          <a:p>
            <a:pPr algn="just">
              <a:lnSpc>
                <a:spcPct val="150000"/>
              </a:lnSpc>
            </a:pPr>
            <a:r>
              <a:rPr lang="fr-FR" dirty="0"/>
              <a:t>« </a:t>
            </a:r>
            <a:r>
              <a:rPr lang="fr-FR" b="1" dirty="0"/>
              <a:t>Avec l’intranet collaboratif, la direction partage l’ensemble des informations </a:t>
            </a:r>
            <a:r>
              <a:rPr lang="fr-FR" b="1" dirty="0" err="1"/>
              <a:t>corporate</a:t>
            </a:r>
            <a:r>
              <a:rPr lang="fr-FR" b="1" dirty="0"/>
              <a:t> </a:t>
            </a:r>
            <a:r>
              <a:rPr lang="fr-FR" dirty="0"/>
              <a:t>nécessaires à la bonne compréhension des enjeux, des métiers et de la stratégie », explique Laure Van Der </a:t>
            </a:r>
            <a:r>
              <a:rPr lang="fr-FR" dirty="0" err="1"/>
              <a:t>Hauwaert</a:t>
            </a:r>
            <a:r>
              <a:rPr lang="fr-FR" dirty="0"/>
              <a:t>, Lead Product Manager chez Orange Business Services. </a:t>
            </a:r>
          </a:p>
          <a:p>
            <a:pPr algn="just">
              <a:lnSpc>
                <a:spcPct val="150000"/>
              </a:lnSpc>
            </a:pPr>
            <a:endParaRPr lang="fr-FR" dirty="0"/>
          </a:p>
          <a:p>
            <a:pPr algn="just">
              <a:lnSpc>
                <a:spcPct val="150000"/>
              </a:lnSpc>
            </a:pPr>
            <a:r>
              <a:rPr lang="fr-FR" b="1" dirty="0"/>
              <a:t>Pour lutter contre cette logique de diffusion pyramidale de l’information</a:t>
            </a:r>
            <a:r>
              <a:rPr lang="fr-FR" dirty="0"/>
              <a:t>, une couche de fonctionnalités sociales donnant la possibilité de réagir (like, commentaire, partage) peut être ajoutée.</a:t>
            </a:r>
          </a:p>
        </p:txBody>
      </p:sp>
    </p:spTree>
    <p:extLst>
      <p:ext uri="{BB962C8B-B14F-4D97-AF65-F5344CB8AC3E}">
        <p14:creationId xmlns:p14="http://schemas.microsoft.com/office/powerpoint/2010/main" val="2853054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17F1B10-5AA9-4542-85EF-657B386CF62C}"/>
              </a:ext>
            </a:extLst>
          </p:cNvPr>
          <p:cNvSpPr/>
          <p:nvPr/>
        </p:nvSpPr>
        <p:spPr>
          <a:xfrm>
            <a:off x="399245" y="650371"/>
            <a:ext cx="8345509" cy="4412105"/>
          </a:xfrm>
          <a:prstGeom prst="rect">
            <a:avLst/>
          </a:prstGeom>
        </p:spPr>
        <p:txBody>
          <a:bodyPr wrap="square">
            <a:spAutoFit/>
          </a:bodyPr>
          <a:lstStyle/>
          <a:p>
            <a:pPr algn="just">
              <a:lnSpc>
                <a:spcPct val="150000"/>
              </a:lnSpc>
            </a:pPr>
            <a:r>
              <a:rPr lang="fr-FR" b="1" dirty="0"/>
              <a:t>Le réseau social d’entreprise (RSE), </a:t>
            </a:r>
            <a:r>
              <a:rPr lang="fr-FR" dirty="0"/>
              <a:t>moins codifié, aplanit la communication en la rendant plus horizontale. </a:t>
            </a:r>
          </a:p>
          <a:p>
            <a:pPr algn="just">
              <a:lnSpc>
                <a:spcPct val="150000"/>
              </a:lnSpc>
            </a:pPr>
            <a:endParaRPr lang="fr-FR" sz="900" dirty="0"/>
          </a:p>
          <a:p>
            <a:pPr algn="just">
              <a:lnSpc>
                <a:spcPct val="150000"/>
              </a:lnSpc>
            </a:pPr>
            <a:r>
              <a:rPr lang="fr-FR" b="1" dirty="0">
                <a:solidFill>
                  <a:srgbClr val="717070"/>
                </a:solidFill>
              </a:rPr>
              <a:t>Chacun peut spontanément participer à des groupes, voire en créer, poster des contenus et en partager pour influencer son cercle de collègues.</a:t>
            </a:r>
          </a:p>
          <a:p>
            <a:pPr algn="just">
              <a:lnSpc>
                <a:spcPct val="150000"/>
              </a:lnSpc>
            </a:pPr>
            <a:endParaRPr lang="fr-FR" dirty="0"/>
          </a:p>
          <a:p>
            <a:pPr algn="just">
              <a:lnSpc>
                <a:spcPct val="150000"/>
              </a:lnSpc>
            </a:pPr>
            <a:r>
              <a:rPr lang="fr-FR" b="1" dirty="0"/>
              <a:t>En d’autres termes, le RSE pousse la collaboration plus loin que l'intranet collaboratif. </a:t>
            </a:r>
          </a:p>
          <a:p>
            <a:pPr algn="just">
              <a:lnSpc>
                <a:spcPct val="150000"/>
              </a:lnSpc>
            </a:pPr>
            <a:endParaRPr lang="fr-FR" dirty="0"/>
          </a:p>
          <a:p>
            <a:pPr algn="just">
              <a:lnSpc>
                <a:spcPct val="150000"/>
              </a:lnSpc>
            </a:pPr>
            <a:r>
              <a:rPr lang="fr-FR" dirty="0"/>
              <a:t>Néanmoins, ce dernier respecte davantage la structure hiérarchique de l'entreprise </a:t>
            </a:r>
            <a:r>
              <a:rPr lang="fr-FR" b="1" dirty="0"/>
              <a:t>tout en permettant aux collaborateurs de s'exprimer et d'échanger avec les décisionnaires.</a:t>
            </a:r>
          </a:p>
        </p:txBody>
      </p:sp>
    </p:spTree>
    <p:extLst>
      <p:ext uri="{BB962C8B-B14F-4D97-AF65-F5344CB8AC3E}">
        <p14:creationId xmlns:p14="http://schemas.microsoft.com/office/powerpoint/2010/main" val="1535476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A35020C-B09A-49F5-89AF-FEBD5C226DA6}"/>
              </a:ext>
            </a:extLst>
          </p:cNvPr>
          <p:cNvSpPr txBox="1">
            <a:spLocks/>
          </p:cNvSpPr>
          <p:nvPr/>
        </p:nvSpPr>
        <p:spPr>
          <a:xfrm>
            <a:off x="527384" y="2065754"/>
            <a:ext cx="8089232" cy="681623"/>
          </a:xfrm>
          <a:prstGeom prst="rect">
            <a:avLst/>
          </a:prstGeom>
        </p:spPr>
        <p:txBody>
          <a:bodyPr/>
          <a:lstStyle>
            <a:lvl1pPr algn="ctr" defTabSz="457200" rtl="0" eaLnBrk="1" latinLnBrk="0" hangingPunct="1">
              <a:spcBef>
                <a:spcPct val="0"/>
              </a:spcBef>
              <a:buNone/>
              <a:defRPr sz="3000" kern="1200">
                <a:solidFill>
                  <a:schemeClr val="tx1"/>
                </a:solidFill>
                <a:latin typeface="+mn-lt"/>
                <a:ea typeface="+mj-ea"/>
                <a:cs typeface="Gotham"/>
              </a:defRPr>
            </a:lvl1pPr>
          </a:lstStyle>
          <a:p>
            <a:r>
              <a:rPr lang="fr-FR" sz="7000" b="1" dirty="0">
                <a:solidFill>
                  <a:srgbClr val="2C82C5"/>
                </a:solidFill>
              </a:rPr>
              <a:t>Panorama des réseaux sociaux</a:t>
            </a:r>
          </a:p>
        </p:txBody>
      </p:sp>
    </p:spTree>
    <p:extLst>
      <p:ext uri="{BB962C8B-B14F-4D97-AF65-F5344CB8AC3E}">
        <p14:creationId xmlns:p14="http://schemas.microsoft.com/office/powerpoint/2010/main" val="4004057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FC71BD4-7DA6-4D4E-8A6D-D0284A5C57AB}"/>
              </a:ext>
            </a:extLst>
          </p:cNvPr>
          <p:cNvSpPr/>
          <p:nvPr/>
        </p:nvSpPr>
        <p:spPr>
          <a:xfrm>
            <a:off x="364627" y="498621"/>
            <a:ext cx="7376443" cy="506292"/>
          </a:xfrm>
          <a:prstGeom prst="rect">
            <a:avLst/>
          </a:prstGeom>
        </p:spPr>
        <p:txBody>
          <a:bodyPr wrap="none">
            <a:spAutoFit/>
          </a:bodyPr>
          <a:lstStyle/>
          <a:p>
            <a:pPr algn="just">
              <a:lnSpc>
                <a:spcPct val="150000"/>
              </a:lnSpc>
            </a:pPr>
            <a:r>
              <a:rPr lang="fr-FR" sz="2000" b="1" dirty="0">
                <a:solidFill>
                  <a:srgbClr val="79C7C5"/>
                </a:solidFill>
              </a:rPr>
              <a:t>Mise en avant des modèles éditoriaux </a:t>
            </a:r>
            <a:r>
              <a:rPr lang="fr-FR" sz="2000" dirty="0">
                <a:solidFill>
                  <a:srgbClr val="79C7C5"/>
                </a:solidFill>
              </a:rPr>
              <a:t>et des modèles économiques</a:t>
            </a:r>
          </a:p>
        </p:txBody>
      </p:sp>
      <p:sp>
        <p:nvSpPr>
          <p:cNvPr id="3" name="Rectangle 2">
            <a:extLst>
              <a:ext uri="{FF2B5EF4-FFF2-40B4-BE49-F238E27FC236}">
                <a16:creationId xmlns:a16="http://schemas.microsoft.com/office/drawing/2014/main" xmlns="" id="{E08CE580-FF3F-4F3E-AC3E-9B79A753C0BC}"/>
              </a:ext>
            </a:extLst>
          </p:cNvPr>
          <p:cNvSpPr/>
          <p:nvPr/>
        </p:nvSpPr>
        <p:spPr>
          <a:xfrm>
            <a:off x="364627" y="1056941"/>
            <a:ext cx="8414745" cy="1711366"/>
          </a:xfrm>
          <a:prstGeom prst="rect">
            <a:avLst/>
          </a:prstGeom>
        </p:spPr>
        <p:txBody>
          <a:bodyPr wrap="square">
            <a:spAutoFit/>
          </a:bodyPr>
          <a:lstStyle/>
          <a:p>
            <a:pPr algn="just">
              <a:lnSpc>
                <a:spcPct val="150000"/>
              </a:lnSpc>
            </a:pPr>
            <a:r>
              <a:rPr lang="fr-FR" dirty="0"/>
              <a:t>La ligne éditoriale est un terme quelque peu nébuleux et pourtant </a:t>
            </a:r>
            <a:r>
              <a:rPr lang="fr-FR" b="1" dirty="0"/>
              <a:t>c’est un élément stratégique qu’il est indispensable de définir</a:t>
            </a:r>
            <a:r>
              <a:rPr lang="fr-FR" dirty="0"/>
              <a:t> si en tant qu’entreprise ou marque, vous avez pour ambition de </a:t>
            </a:r>
            <a:r>
              <a:rPr lang="fr-FR" b="1" dirty="0"/>
              <a:t>vous positionner sur un réseau social</a:t>
            </a:r>
            <a:r>
              <a:rPr lang="fr-FR" dirty="0"/>
              <a:t>.</a:t>
            </a:r>
          </a:p>
          <a:p>
            <a:pPr algn="just">
              <a:lnSpc>
                <a:spcPct val="150000"/>
              </a:lnSpc>
            </a:pPr>
            <a:endParaRPr lang="fr-FR" dirty="0"/>
          </a:p>
        </p:txBody>
      </p:sp>
      <p:pic>
        <p:nvPicPr>
          <p:cNvPr id="4" name="Image 3">
            <a:extLst>
              <a:ext uri="{FF2B5EF4-FFF2-40B4-BE49-F238E27FC236}">
                <a16:creationId xmlns:a16="http://schemas.microsoft.com/office/drawing/2014/main" xmlns="" id="{4BACE1DC-9AB7-4B52-83D3-93EE1D3E928F}"/>
              </a:ext>
            </a:extLst>
          </p:cNvPr>
          <p:cNvPicPr>
            <a:picLocks noChangeAspect="1"/>
          </p:cNvPicPr>
          <p:nvPr/>
        </p:nvPicPr>
        <p:blipFill>
          <a:blip r:embed="rId2"/>
          <a:stretch>
            <a:fillRect/>
          </a:stretch>
        </p:blipFill>
        <p:spPr>
          <a:xfrm>
            <a:off x="3735947" y="2549379"/>
            <a:ext cx="3810000" cy="3810000"/>
          </a:xfrm>
          <a:prstGeom prst="rect">
            <a:avLst/>
          </a:prstGeom>
          <a:ln>
            <a:noFill/>
          </a:ln>
          <a:effectLst>
            <a:softEdge rad="112500"/>
          </a:effectLst>
        </p:spPr>
      </p:pic>
    </p:spTree>
    <p:extLst>
      <p:ext uri="{BB962C8B-B14F-4D97-AF65-F5344CB8AC3E}">
        <p14:creationId xmlns:p14="http://schemas.microsoft.com/office/powerpoint/2010/main" val="2568293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2D52181-CF66-4A52-8F3E-7C91D8227066}"/>
              </a:ext>
            </a:extLst>
          </p:cNvPr>
          <p:cNvSpPr/>
          <p:nvPr/>
        </p:nvSpPr>
        <p:spPr>
          <a:xfrm>
            <a:off x="412124" y="625686"/>
            <a:ext cx="8319752" cy="3373359"/>
          </a:xfrm>
          <a:prstGeom prst="rect">
            <a:avLst/>
          </a:prstGeom>
        </p:spPr>
        <p:txBody>
          <a:bodyPr wrap="square">
            <a:spAutoFit/>
          </a:bodyPr>
          <a:lstStyle/>
          <a:p>
            <a:pPr algn="just">
              <a:lnSpc>
                <a:spcPct val="150000"/>
              </a:lnSpc>
            </a:pPr>
            <a:r>
              <a:rPr lang="fr-FR" b="1" dirty="0">
                <a:solidFill>
                  <a:srgbClr val="717070"/>
                </a:solidFill>
              </a:rPr>
              <a:t>Ligne éditoriale, Késako ?</a:t>
            </a:r>
          </a:p>
          <a:p>
            <a:pPr algn="just">
              <a:lnSpc>
                <a:spcPct val="150000"/>
              </a:lnSpc>
            </a:pPr>
            <a:r>
              <a:rPr lang="fr-FR" dirty="0"/>
              <a:t>Aussi bien dans le domaine de la presse que dans celui des médias sociaux, la ligne éditoriale est une orientation, un fil conducteur à suivre. </a:t>
            </a:r>
          </a:p>
          <a:p>
            <a:pPr algn="just">
              <a:lnSpc>
                <a:spcPct val="150000"/>
              </a:lnSpc>
            </a:pPr>
            <a:endParaRPr lang="fr-FR" dirty="0"/>
          </a:p>
          <a:p>
            <a:pPr algn="just">
              <a:lnSpc>
                <a:spcPct val="150000"/>
              </a:lnSpc>
            </a:pPr>
            <a:r>
              <a:rPr lang="fr-FR" b="1" dirty="0"/>
              <a:t>Elle définit la manière dont l’entreprise veut parler d’elle-même et contribue en partie à l’image qu’elle va renvoyer. </a:t>
            </a:r>
          </a:p>
          <a:p>
            <a:pPr algn="just">
              <a:lnSpc>
                <a:spcPct val="150000"/>
              </a:lnSpc>
            </a:pPr>
            <a:endParaRPr lang="fr-FR" dirty="0"/>
          </a:p>
          <a:p>
            <a:pPr algn="just">
              <a:lnSpc>
                <a:spcPct val="150000"/>
              </a:lnSpc>
            </a:pPr>
            <a:r>
              <a:rPr lang="fr-FR" b="1" dirty="0"/>
              <a:t>Mais elle fixe aussi des règles avec un vocabulaire et un ton approprié.</a:t>
            </a:r>
          </a:p>
        </p:txBody>
      </p:sp>
    </p:spTree>
    <p:extLst>
      <p:ext uri="{BB962C8B-B14F-4D97-AF65-F5344CB8AC3E}">
        <p14:creationId xmlns:p14="http://schemas.microsoft.com/office/powerpoint/2010/main" val="2289093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38B8B01-7779-4671-B2A4-D25DF6C07189}"/>
              </a:ext>
            </a:extLst>
          </p:cNvPr>
          <p:cNvSpPr/>
          <p:nvPr/>
        </p:nvSpPr>
        <p:spPr>
          <a:xfrm>
            <a:off x="708338" y="703575"/>
            <a:ext cx="7933386" cy="4204356"/>
          </a:xfrm>
          <a:prstGeom prst="rect">
            <a:avLst/>
          </a:prstGeom>
        </p:spPr>
        <p:txBody>
          <a:bodyPr wrap="square">
            <a:spAutoFit/>
          </a:bodyPr>
          <a:lstStyle/>
          <a:p>
            <a:pPr algn="just">
              <a:lnSpc>
                <a:spcPct val="150000"/>
              </a:lnSpc>
            </a:pPr>
            <a:r>
              <a:rPr lang="fr-FR" b="1" dirty="0"/>
              <a:t>Dans le cadre des réseaux sociaux, construire une ligne éditoriale est une étape fondamentale. </a:t>
            </a:r>
          </a:p>
          <a:p>
            <a:pPr algn="just">
              <a:lnSpc>
                <a:spcPct val="150000"/>
              </a:lnSpc>
            </a:pPr>
            <a:endParaRPr lang="fr-FR" sz="900" dirty="0"/>
          </a:p>
          <a:p>
            <a:pPr algn="just">
              <a:lnSpc>
                <a:spcPct val="150000"/>
              </a:lnSpc>
            </a:pPr>
            <a:r>
              <a:rPr lang="fr-FR" b="1" dirty="0"/>
              <a:t>Elle apporte une cohésion globale et de la clarté à l’ensemble des contenus. </a:t>
            </a:r>
          </a:p>
          <a:p>
            <a:pPr algn="just">
              <a:lnSpc>
                <a:spcPct val="150000"/>
              </a:lnSpc>
            </a:pPr>
            <a:endParaRPr lang="fr-FR" sz="900" dirty="0"/>
          </a:p>
          <a:p>
            <a:pPr algn="just">
              <a:lnSpc>
                <a:spcPct val="150000"/>
              </a:lnSpc>
            </a:pPr>
            <a:r>
              <a:rPr lang="fr-FR" dirty="0"/>
              <a:t>Elle permet ainsi à la marque ou l’entreprise de </a:t>
            </a:r>
            <a:r>
              <a:rPr lang="fr-FR" b="1" dirty="0"/>
              <a:t>se distinguer et d’acquérir une identité</a:t>
            </a:r>
            <a:r>
              <a:rPr lang="fr-FR" dirty="0"/>
              <a:t> qui formeront des thématiques et des habitudes de publications favorisant la fidélité des lecteurs.</a:t>
            </a:r>
          </a:p>
          <a:p>
            <a:pPr algn="just">
              <a:lnSpc>
                <a:spcPct val="150000"/>
              </a:lnSpc>
            </a:pPr>
            <a:endParaRPr lang="fr-FR" sz="900" dirty="0"/>
          </a:p>
          <a:p>
            <a:pPr algn="just">
              <a:lnSpc>
                <a:spcPct val="150000"/>
              </a:lnSpc>
            </a:pPr>
            <a:endParaRPr lang="fr-FR" sz="900" dirty="0"/>
          </a:p>
          <a:p>
            <a:pPr algn="just">
              <a:lnSpc>
                <a:spcPct val="150000"/>
              </a:lnSpc>
            </a:pPr>
            <a:r>
              <a:rPr lang="fr-FR" dirty="0"/>
              <a:t>En résumé, la ligne éditoriale doit vous permettre de répondre à la question : </a:t>
            </a:r>
          </a:p>
          <a:p>
            <a:pPr algn="just">
              <a:lnSpc>
                <a:spcPct val="150000"/>
              </a:lnSpc>
            </a:pPr>
            <a:r>
              <a:rPr lang="fr-FR" b="1" dirty="0">
                <a:solidFill>
                  <a:srgbClr val="CB4D60"/>
                </a:solidFill>
              </a:rPr>
              <a:t>« Qu’allons nous faire sur ce réseau social ? »</a:t>
            </a:r>
          </a:p>
        </p:txBody>
      </p:sp>
    </p:spTree>
    <p:extLst>
      <p:ext uri="{BB962C8B-B14F-4D97-AF65-F5344CB8AC3E}">
        <p14:creationId xmlns:p14="http://schemas.microsoft.com/office/powerpoint/2010/main" val="955049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3E97ABD-A21A-465E-8FCF-AA6DD8254F40}"/>
              </a:ext>
            </a:extLst>
          </p:cNvPr>
          <p:cNvSpPr/>
          <p:nvPr/>
        </p:nvSpPr>
        <p:spPr>
          <a:xfrm>
            <a:off x="364627" y="498621"/>
            <a:ext cx="7376443" cy="506292"/>
          </a:xfrm>
          <a:prstGeom prst="rect">
            <a:avLst/>
          </a:prstGeom>
        </p:spPr>
        <p:txBody>
          <a:bodyPr wrap="none">
            <a:spAutoFit/>
          </a:bodyPr>
          <a:lstStyle/>
          <a:p>
            <a:pPr algn="just">
              <a:lnSpc>
                <a:spcPct val="150000"/>
              </a:lnSpc>
            </a:pPr>
            <a:r>
              <a:rPr lang="fr-FR" sz="2000" b="1" dirty="0">
                <a:solidFill>
                  <a:srgbClr val="79C7C5"/>
                </a:solidFill>
              </a:rPr>
              <a:t>Mise en avant </a:t>
            </a:r>
            <a:r>
              <a:rPr lang="fr-FR" sz="2000" dirty="0">
                <a:solidFill>
                  <a:srgbClr val="79C7C5"/>
                </a:solidFill>
              </a:rPr>
              <a:t>des modèles éditoriaux </a:t>
            </a:r>
            <a:r>
              <a:rPr lang="fr-FR" sz="2000" b="1" dirty="0">
                <a:solidFill>
                  <a:srgbClr val="79C7C5"/>
                </a:solidFill>
              </a:rPr>
              <a:t>et des modèles économiques</a:t>
            </a:r>
          </a:p>
        </p:txBody>
      </p:sp>
      <p:sp>
        <p:nvSpPr>
          <p:cNvPr id="3" name="Rectangle 2">
            <a:extLst>
              <a:ext uri="{FF2B5EF4-FFF2-40B4-BE49-F238E27FC236}">
                <a16:creationId xmlns:a16="http://schemas.microsoft.com/office/drawing/2014/main" xmlns="" id="{E68AA1F9-3296-422E-82F0-71790D4A38C5}"/>
              </a:ext>
            </a:extLst>
          </p:cNvPr>
          <p:cNvSpPr/>
          <p:nvPr/>
        </p:nvSpPr>
        <p:spPr>
          <a:xfrm>
            <a:off x="364627" y="1072907"/>
            <a:ext cx="8289976" cy="3788858"/>
          </a:xfrm>
          <a:prstGeom prst="rect">
            <a:avLst/>
          </a:prstGeom>
        </p:spPr>
        <p:txBody>
          <a:bodyPr wrap="square">
            <a:spAutoFit/>
          </a:bodyPr>
          <a:lstStyle/>
          <a:p>
            <a:pPr algn="just">
              <a:lnSpc>
                <a:spcPct val="150000"/>
              </a:lnSpc>
            </a:pPr>
            <a:r>
              <a:rPr lang="fr-FR" b="1" dirty="0"/>
              <a:t>La monétisation des réseaux sociaux est un enjeu majeur du XXIème siècle pour Internet. </a:t>
            </a:r>
          </a:p>
          <a:p>
            <a:pPr algn="just">
              <a:lnSpc>
                <a:spcPct val="150000"/>
              </a:lnSpc>
            </a:pPr>
            <a:endParaRPr lang="fr-FR" sz="900" dirty="0"/>
          </a:p>
          <a:p>
            <a:pPr algn="just">
              <a:lnSpc>
                <a:spcPct val="150000"/>
              </a:lnSpc>
            </a:pPr>
            <a:r>
              <a:rPr lang="fr-FR" dirty="0"/>
              <a:t>En effet, certains géants des réseaux sociaux tels que Facebook et Twitter sont devenus tellement importants qu’il n’est pas envisageable d’imaginer qu’ils mettent la clé sous la porte. </a:t>
            </a:r>
          </a:p>
          <a:p>
            <a:pPr algn="just">
              <a:lnSpc>
                <a:spcPct val="150000"/>
              </a:lnSpc>
            </a:pPr>
            <a:endParaRPr lang="fr-FR" sz="900" dirty="0"/>
          </a:p>
          <a:p>
            <a:pPr algn="just">
              <a:lnSpc>
                <a:spcPct val="150000"/>
              </a:lnSpc>
            </a:pPr>
            <a:r>
              <a:rPr lang="fr-FR" dirty="0"/>
              <a:t>Pour cela, </a:t>
            </a:r>
            <a:r>
              <a:rPr lang="fr-FR" b="1" dirty="0"/>
              <a:t>les réseaux sociaux étant des entreprises, ils doivent logiquement générer des revenus. </a:t>
            </a:r>
          </a:p>
          <a:p>
            <a:pPr algn="just">
              <a:lnSpc>
                <a:spcPct val="150000"/>
              </a:lnSpc>
            </a:pPr>
            <a:r>
              <a:rPr lang="fr-FR" dirty="0"/>
              <a:t>Mais de quelle manière ? </a:t>
            </a:r>
          </a:p>
        </p:txBody>
      </p:sp>
    </p:spTree>
    <p:extLst>
      <p:ext uri="{BB962C8B-B14F-4D97-AF65-F5344CB8AC3E}">
        <p14:creationId xmlns:p14="http://schemas.microsoft.com/office/powerpoint/2010/main" val="2346758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9105C04-49A6-4A68-A97F-6E5128910FDD}"/>
              </a:ext>
            </a:extLst>
          </p:cNvPr>
          <p:cNvSpPr/>
          <p:nvPr/>
        </p:nvSpPr>
        <p:spPr>
          <a:xfrm>
            <a:off x="354169" y="513188"/>
            <a:ext cx="8435662" cy="5035353"/>
          </a:xfrm>
          <a:prstGeom prst="rect">
            <a:avLst/>
          </a:prstGeom>
        </p:spPr>
        <p:txBody>
          <a:bodyPr wrap="square">
            <a:spAutoFit/>
          </a:bodyPr>
          <a:lstStyle/>
          <a:p>
            <a:pPr algn="just">
              <a:lnSpc>
                <a:spcPct val="150000"/>
              </a:lnSpc>
            </a:pPr>
            <a:r>
              <a:rPr lang="fr-FR" b="1" dirty="0">
                <a:solidFill>
                  <a:srgbClr val="717070"/>
                </a:solidFill>
              </a:rPr>
              <a:t>Les publications sponsorisées : Facebook / Twitter / Instagram</a:t>
            </a:r>
          </a:p>
          <a:p>
            <a:pPr algn="just">
              <a:lnSpc>
                <a:spcPct val="150000"/>
              </a:lnSpc>
            </a:pPr>
            <a:endParaRPr lang="fr-FR" sz="900" dirty="0">
              <a:solidFill>
                <a:srgbClr val="717070"/>
              </a:solidFill>
            </a:endParaRPr>
          </a:p>
          <a:p>
            <a:pPr algn="just">
              <a:lnSpc>
                <a:spcPct val="150000"/>
              </a:lnSpc>
            </a:pPr>
            <a:r>
              <a:rPr lang="fr-FR" dirty="0"/>
              <a:t>Ce type de levier consiste à offrir aux annonceurs la possibilité de </a:t>
            </a:r>
            <a:r>
              <a:rPr lang="fr-FR" b="1" dirty="0"/>
              <a:t>diffuser un message à une audience plus importante que celle qu’ils possèdent en « naturel ». </a:t>
            </a:r>
          </a:p>
          <a:p>
            <a:pPr algn="just">
              <a:lnSpc>
                <a:spcPct val="150000"/>
              </a:lnSpc>
            </a:pPr>
            <a:endParaRPr lang="fr-FR" dirty="0"/>
          </a:p>
          <a:p>
            <a:pPr algn="just">
              <a:lnSpc>
                <a:spcPct val="150000"/>
              </a:lnSpc>
            </a:pPr>
            <a:r>
              <a:rPr lang="fr-FR" dirty="0"/>
              <a:t>Par exemple, sur Twitter une marque peut diffuser un message à une cible d’utilisateurs plus large que celle des ses propres followers grâce aux Tweets Sponsorisés.</a:t>
            </a:r>
          </a:p>
          <a:p>
            <a:pPr algn="just">
              <a:lnSpc>
                <a:spcPct val="150000"/>
              </a:lnSpc>
            </a:pPr>
            <a:endParaRPr lang="fr-FR" dirty="0"/>
          </a:p>
          <a:p>
            <a:pPr algn="just">
              <a:lnSpc>
                <a:spcPct val="150000"/>
              </a:lnSpc>
            </a:pPr>
            <a:r>
              <a:rPr lang="fr-FR" b="1" dirty="0"/>
              <a:t>Cela fonctionne bien sur Facebook avec les </a:t>
            </a:r>
            <a:r>
              <a:rPr lang="fr-FR" b="1" dirty="0" err="1"/>
              <a:t>posts</a:t>
            </a:r>
            <a:r>
              <a:rPr lang="fr-FR" b="1" dirty="0"/>
              <a:t> sponsorisés </a:t>
            </a:r>
            <a:r>
              <a:rPr lang="fr-FR" dirty="0"/>
              <a:t>(en ciblant le fil d’actualité) ainsi que sur Twitter avec les tweets sponsorisés. </a:t>
            </a:r>
          </a:p>
          <a:p>
            <a:pPr algn="just">
              <a:lnSpc>
                <a:spcPct val="150000"/>
              </a:lnSpc>
            </a:pPr>
            <a:endParaRPr lang="fr-FR" sz="900" dirty="0"/>
          </a:p>
          <a:p>
            <a:pPr algn="just">
              <a:lnSpc>
                <a:spcPct val="150000"/>
              </a:lnSpc>
            </a:pPr>
            <a:r>
              <a:rPr lang="fr-FR" dirty="0"/>
              <a:t>La plateforme a tout à y gagner puisque cela ne lui engendre pas de coûts supplémentaires.</a:t>
            </a:r>
          </a:p>
        </p:txBody>
      </p:sp>
    </p:spTree>
    <p:extLst>
      <p:ext uri="{BB962C8B-B14F-4D97-AF65-F5344CB8AC3E}">
        <p14:creationId xmlns:p14="http://schemas.microsoft.com/office/powerpoint/2010/main" val="3205078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5A3FB13-A148-49BD-A1D3-EF329ADB8857}"/>
              </a:ext>
            </a:extLst>
          </p:cNvPr>
          <p:cNvSpPr/>
          <p:nvPr/>
        </p:nvSpPr>
        <p:spPr>
          <a:xfrm>
            <a:off x="354169" y="603753"/>
            <a:ext cx="8435662" cy="3165610"/>
          </a:xfrm>
          <a:prstGeom prst="rect">
            <a:avLst/>
          </a:prstGeom>
        </p:spPr>
        <p:txBody>
          <a:bodyPr wrap="square">
            <a:spAutoFit/>
          </a:bodyPr>
          <a:lstStyle/>
          <a:p>
            <a:pPr algn="just">
              <a:lnSpc>
                <a:spcPct val="150000"/>
              </a:lnSpc>
            </a:pPr>
            <a:r>
              <a:rPr lang="fr-FR" b="1" dirty="0">
                <a:solidFill>
                  <a:srgbClr val="717070"/>
                </a:solidFill>
              </a:rPr>
              <a:t>Le modèle Freemium : LinkedIn</a:t>
            </a:r>
          </a:p>
          <a:p>
            <a:pPr algn="just">
              <a:lnSpc>
                <a:spcPct val="150000"/>
              </a:lnSpc>
            </a:pPr>
            <a:endParaRPr lang="fr-FR" sz="900" dirty="0"/>
          </a:p>
          <a:p>
            <a:pPr algn="just">
              <a:lnSpc>
                <a:spcPct val="150000"/>
              </a:lnSpc>
            </a:pPr>
            <a:r>
              <a:rPr lang="fr-FR" dirty="0"/>
              <a:t>C’est l’une des stratégies de monétisation star sur Internet où de nombreux services proposent </a:t>
            </a:r>
            <a:r>
              <a:rPr lang="fr-FR" b="1" dirty="0"/>
              <a:t>un accès basique gratuit et en parallèle un autre accès payant avec des services supplémentaires. </a:t>
            </a:r>
          </a:p>
          <a:p>
            <a:pPr algn="just">
              <a:lnSpc>
                <a:spcPct val="150000"/>
              </a:lnSpc>
            </a:pPr>
            <a:endParaRPr lang="fr-FR" dirty="0"/>
          </a:p>
          <a:p>
            <a:pPr algn="just">
              <a:lnSpc>
                <a:spcPct val="150000"/>
              </a:lnSpc>
            </a:pPr>
            <a:r>
              <a:rPr lang="fr-FR" dirty="0"/>
              <a:t>Cela consiste donc à proposer une version gratuite limitée (mais pas trop) incitant à passer à la version payante par la suite.</a:t>
            </a:r>
          </a:p>
        </p:txBody>
      </p:sp>
      <p:pic>
        <p:nvPicPr>
          <p:cNvPr id="3" name="Image 2">
            <a:extLst>
              <a:ext uri="{FF2B5EF4-FFF2-40B4-BE49-F238E27FC236}">
                <a16:creationId xmlns:a16="http://schemas.microsoft.com/office/drawing/2014/main" xmlns="" id="{F5479C43-38AB-498B-920C-33B39DEEEE84}"/>
              </a:ext>
            </a:extLst>
          </p:cNvPr>
          <p:cNvPicPr>
            <a:picLocks noChangeAspect="1"/>
          </p:cNvPicPr>
          <p:nvPr/>
        </p:nvPicPr>
        <p:blipFill>
          <a:blip r:embed="rId2"/>
          <a:stretch>
            <a:fillRect/>
          </a:stretch>
        </p:blipFill>
        <p:spPr>
          <a:xfrm>
            <a:off x="3438660" y="4252608"/>
            <a:ext cx="5138670" cy="1524042"/>
          </a:xfrm>
          <a:prstGeom prst="rect">
            <a:avLst/>
          </a:prstGeom>
          <a:ln>
            <a:noFill/>
          </a:ln>
          <a:effectLst>
            <a:softEdge rad="112500"/>
          </a:effectLst>
        </p:spPr>
      </p:pic>
    </p:spTree>
    <p:extLst>
      <p:ext uri="{BB962C8B-B14F-4D97-AF65-F5344CB8AC3E}">
        <p14:creationId xmlns:p14="http://schemas.microsoft.com/office/powerpoint/2010/main" val="950181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A35020C-B09A-49F5-89AF-FEBD5C226DA6}"/>
              </a:ext>
            </a:extLst>
          </p:cNvPr>
          <p:cNvSpPr txBox="1">
            <a:spLocks/>
          </p:cNvSpPr>
          <p:nvPr/>
        </p:nvSpPr>
        <p:spPr>
          <a:xfrm>
            <a:off x="527384" y="2747377"/>
            <a:ext cx="8089232" cy="681623"/>
          </a:xfrm>
          <a:prstGeom prst="rect">
            <a:avLst/>
          </a:prstGeom>
        </p:spPr>
        <p:txBody>
          <a:bodyPr/>
          <a:lstStyle>
            <a:lvl1pPr algn="ctr" defTabSz="457200" rtl="0" eaLnBrk="1" latinLnBrk="0" hangingPunct="1">
              <a:spcBef>
                <a:spcPct val="0"/>
              </a:spcBef>
              <a:buNone/>
              <a:defRPr sz="3000" kern="1200">
                <a:solidFill>
                  <a:schemeClr val="tx1"/>
                </a:solidFill>
                <a:latin typeface="+mn-lt"/>
                <a:ea typeface="+mj-ea"/>
                <a:cs typeface="Gotham"/>
              </a:defRPr>
            </a:lvl1pPr>
          </a:lstStyle>
          <a:p>
            <a:r>
              <a:rPr lang="fr-FR" sz="5600" b="1" dirty="0">
                <a:solidFill>
                  <a:srgbClr val="2C82C5"/>
                </a:solidFill>
              </a:rPr>
              <a:t>Comprendre le Web social</a:t>
            </a:r>
          </a:p>
        </p:txBody>
      </p:sp>
    </p:spTree>
    <p:extLst>
      <p:ext uri="{BB962C8B-B14F-4D97-AF65-F5344CB8AC3E}">
        <p14:creationId xmlns:p14="http://schemas.microsoft.com/office/powerpoint/2010/main" val="2813813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2D796D6-DD37-4AFB-9BEA-5DD2DAB14A56}"/>
              </a:ext>
            </a:extLst>
          </p:cNvPr>
          <p:cNvSpPr/>
          <p:nvPr/>
        </p:nvSpPr>
        <p:spPr>
          <a:xfrm>
            <a:off x="373487" y="577789"/>
            <a:ext cx="8397025" cy="4412105"/>
          </a:xfrm>
          <a:prstGeom prst="rect">
            <a:avLst/>
          </a:prstGeom>
        </p:spPr>
        <p:txBody>
          <a:bodyPr wrap="square">
            <a:spAutoFit/>
          </a:bodyPr>
          <a:lstStyle/>
          <a:p>
            <a:pPr algn="just">
              <a:lnSpc>
                <a:spcPct val="150000"/>
              </a:lnSpc>
            </a:pPr>
            <a:r>
              <a:rPr lang="fr-FR" b="1" dirty="0">
                <a:solidFill>
                  <a:srgbClr val="717070"/>
                </a:solidFill>
              </a:rPr>
              <a:t>Les services Premium : LinkedIn</a:t>
            </a:r>
          </a:p>
          <a:p>
            <a:pPr algn="just">
              <a:lnSpc>
                <a:spcPct val="150000"/>
              </a:lnSpc>
            </a:pPr>
            <a:endParaRPr lang="fr-FR" sz="900" dirty="0"/>
          </a:p>
          <a:p>
            <a:pPr algn="just">
              <a:lnSpc>
                <a:spcPct val="150000"/>
              </a:lnSpc>
            </a:pPr>
            <a:r>
              <a:rPr lang="fr-FR" dirty="0"/>
              <a:t>Les services Premium se basent en général sur la base des utilisateurs </a:t>
            </a:r>
            <a:r>
              <a:rPr lang="fr-FR" b="1" dirty="0"/>
              <a:t>pour proposer des services, des options supplémentaires aux individus.</a:t>
            </a:r>
          </a:p>
          <a:p>
            <a:pPr algn="just">
              <a:lnSpc>
                <a:spcPct val="150000"/>
              </a:lnSpc>
            </a:pPr>
            <a:endParaRPr lang="fr-FR" dirty="0"/>
          </a:p>
          <a:p>
            <a:pPr algn="just">
              <a:lnSpc>
                <a:spcPct val="150000"/>
              </a:lnSpc>
            </a:pPr>
            <a:r>
              <a:rPr lang="fr-FR" dirty="0"/>
              <a:t>Par exemple, LinkedIn propose une sélection de services Premium, principalement aux recruteurs qui peuvent avoir accès à des outils de filtres très puissants pour rechercher des candidats. </a:t>
            </a:r>
          </a:p>
          <a:p>
            <a:pPr algn="just">
              <a:lnSpc>
                <a:spcPct val="150000"/>
              </a:lnSpc>
            </a:pPr>
            <a:endParaRPr lang="fr-FR" dirty="0"/>
          </a:p>
          <a:p>
            <a:pPr algn="just">
              <a:lnSpc>
                <a:spcPct val="150000"/>
              </a:lnSpc>
            </a:pPr>
            <a:r>
              <a:rPr lang="fr-FR" dirty="0"/>
              <a:t>Ce service représente d’ailleurs la part la plus importante du business model de LinkedIn, il s’agit de : Talent Solution.</a:t>
            </a:r>
          </a:p>
        </p:txBody>
      </p:sp>
    </p:spTree>
    <p:extLst>
      <p:ext uri="{BB962C8B-B14F-4D97-AF65-F5344CB8AC3E}">
        <p14:creationId xmlns:p14="http://schemas.microsoft.com/office/powerpoint/2010/main" val="969963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F42C39D-54E4-4F8E-9965-EFA66BE32343}"/>
              </a:ext>
            </a:extLst>
          </p:cNvPr>
          <p:cNvSpPr/>
          <p:nvPr/>
        </p:nvSpPr>
        <p:spPr>
          <a:xfrm>
            <a:off x="347729" y="482257"/>
            <a:ext cx="8448541" cy="4619854"/>
          </a:xfrm>
          <a:prstGeom prst="rect">
            <a:avLst/>
          </a:prstGeom>
        </p:spPr>
        <p:txBody>
          <a:bodyPr wrap="square">
            <a:spAutoFit/>
          </a:bodyPr>
          <a:lstStyle/>
          <a:p>
            <a:pPr algn="just" fontAlgn="base">
              <a:lnSpc>
                <a:spcPct val="150000"/>
              </a:lnSpc>
            </a:pPr>
            <a:r>
              <a:rPr lang="fr-FR" b="1" dirty="0">
                <a:latin typeface="+mj-lt"/>
              </a:rPr>
              <a:t>Conclusion</a:t>
            </a:r>
            <a:endParaRPr lang="fr-FR" dirty="0">
              <a:latin typeface="+mj-lt"/>
            </a:endParaRPr>
          </a:p>
          <a:p>
            <a:pPr algn="just" fontAlgn="base">
              <a:lnSpc>
                <a:spcPct val="150000"/>
              </a:lnSpc>
            </a:pPr>
            <a:endParaRPr lang="fr-FR" sz="900" dirty="0">
              <a:latin typeface="+mj-lt"/>
            </a:endParaRPr>
          </a:p>
          <a:p>
            <a:pPr algn="just" fontAlgn="base">
              <a:lnSpc>
                <a:spcPct val="150000"/>
              </a:lnSpc>
            </a:pPr>
            <a:r>
              <a:rPr lang="fr-FR" dirty="0">
                <a:latin typeface="+mj-lt"/>
              </a:rPr>
              <a:t>Il y a différents leviers de monétisation qu’un réseau social peut utiliser pour générer des revenus et monétiser son audience. </a:t>
            </a:r>
          </a:p>
          <a:p>
            <a:pPr algn="just" fontAlgn="base">
              <a:lnSpc>
                <a:spcPct val="150000"/>
              </a:lnSpc>
            </a:pPr>
            <a:endParaRPr lang="fr-FR" sz="900" dirty="0">
              <a:latin typeface="+mj-lt"/>
            </a:endParaRPr>
          </a:p>
          <a:p>
            <a:pPr algn="just" fontAlgn="base">
              <a:lnSpc>
                <a:spcPct val="150000"/>
              </a:lnSpc>
            </a:pPr>
            <a:r>
              <a:rPr lang="fr-FR" dirty="0">
                <a:latin typeface="+mj-lt"/>
              </a:rPr>
              <a:t>Cependant, un élément reste central à la réussite et la pérennité d’un réseau social : </a:t>
            </a:r>
            <a:r>
              <a:rPr lang="fr-FR" b="1" dirty="0">
                <a:latin typeface="+mj-lt"/>
              </a:rPr>
              <a:t>la base utilisateurs</a:t>
            </a:r>
            <a:r>
              <a:rPr lang="fr-FR" dirty="0">
                <a:latin typeface="+mj-lt"/>
              </a:rPr>
              <a:t>. </a:t>
            </a:r>
          </a:p>
          <a:p>
            <a:pPr algn="just" fontAlgn="base">
              <a:lnSpc>
                <a:spcPct val="150000"/>
              </a:lnSpc>
            </a:pPr>
            <a:endParaRPr lang="fr-FR" sz="900" dirty="0">
              <a:latin typeface="+mj-lt"/>
            </a:endParaRPr>
          </a:p>
          <a:p>
            <a:pPr algn="just" fontAlgn="base">
              <a:lnSpc>
                <a:spcPct val="150000"/>
              </a:lnSpc>
            </a:pPr>
            <a:r>
              <a:rPr lang="fr-FR" b="1" dirty="0">
                <a:latin typeface="+mj-lt"/>
              </a:rPr>
              <a:t>Ce sont les utilisateurs qui font naître la valeur et qui attirent les annonceurs par la suite</a:t>
            </a:r>
            <a:r>
              <a:rPr lang="fr-FR" dirty="0">
                <a:latin typeface="+mj-lt"/>
              </a:rPr>
              <a:t>. </a:t>
            </a:r>
          </a:p>
          <a:p>
            <a:pPr algn="just" fontAlgn="base">
              <a:lnSpc>
                <a:spcPct val="150000"/>
              </a:lnSpc>
            </a:pPr>
            <a:endParaRPr lang="fr-FR" sz="900" dirty="0">
              <a:latin typeface="+mj-lt"/>
            </a:endParaRPr>
          </a:p>
          <a:p>
            <a:pPr algn="just" fontAlgn="base">
              <a:lnSpc>
                <a:spcPct val="150000"/>
              </a:lnSpc>
            </a:pPr>
            <a:r>
              <a:rPr lang="fr-FR" dirty="0">
                <a:latin typeface="+mj-lt"/>
              </a:rPr>
              <a:t>C’est donc l’axe principal qui doit être développé et soigné par les différents acteurs dans un premier temps </a:t>
            </a:r>
            <a:r>
              <a:rPr lang="fr-FR" b="1" dirty="0">
                <a:latin typeface="+mj-lt"/>
              </a:rPr>
              <a:t>au travers d’un aspect quantitatif mais également qualitatif</a:t>
            </a:r>
            <a:r>
              <a:rPr lang="fr-FR" dirty="0">
                <a:latin typeface="+mj-lt"/>
              </a:rPr>
              <a:t>.</a:t>
            </a:r>
            <a:endParaRPr lang="fr-FR" b="0" i="0" dirty="0">
              <a:effectLst/>
              <a:latin typeface="+mj-lt"/>
            </a:endParaRPr>
          </a:p>
        </p:txBody>
      </p:sp>
    </p:spTree>
    <p:extLst>
      <p:ext uri="{BB962C8B-B14F-4D97-AF65-F5344CB8AC3E}">
        <p14:creationId xmlns:p14="http://schemas.microsoft.com/office/powerpoint/2010/main" val="887903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ésultat de recherche d'images pour &quot;logo facebook&quot;">
            <a:extLst>
              <a:ext uri="{FF2B5EF4-FFF2-40B4-BE49-F238E27FC236}">
                <a16:creationId xmlns:a16="http://schemas.microsoft.com/office/drawing/2014/main" xmlns="" id="{3DC55392-CF90-485C-8D3D-DA1EC70A1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580" y="2209457"/>
            <a:ext cx="2110839" cy="2110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05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C28BF82-B9B6-4425-B256-F9DD66C221AF}"/>
              </a:ext>
            </a:extLst>
          </p:cNvPr>
          <p:cNvSpPr/>
          <p:nvPr/>
        </p:nvSpPr>
        <p:spPr>
          <a:xfrm>
            <a:off x="246413" y="533192"/>
            <a:ext cx="8651174" cy="3157275"/>
          </a:xfrm>
          <a:prstGeom prst="rect">
            <a:avLst/>
          </a:prstGeom>
        </p:spPr>
        <p:txBody>
          <a:bodyPr wrap="square">
            <a:spAutoFit/>
          </a:bodyPr>
          <a:lstStyle/>
          <a:p>
            <a:pPr algn="just">
              <a:lnSpc>
                <a:spcPct val="150000"/>
              </a:lnSpc>
            </a:pPr>
            <a:r>
              <a:rPr lang="fr-FR" b="1" dirty="0">
                <a:latin typeface="Arial" panose="020B0604020202020204" pitchFamily="34" charset="0"/>
                <a:cs typeface="Arial" panose="020B0604020202020204" pitchFamily="34" charset="0"/>
              </a:rPr>
              <a:t>Facebook</a:t>
            </a:r>
            <a:r>
              <a:rPr lang="fr-FR" dirty="0">
                <a:latin typeface="Arial" panose="020B0604020202020204" pitchFamily="34" charset="0"/>
                <a:cs typeface="Arial" panose="020B0604020202020204" pitchFamily="34" charset="0"/>
              </a:rPr>
              <a:t> est une société américaine créée en 2004 par Mark </a:t>
            </a:r>
            <a:r>
              <a:rPr lang="fr-FR" dirty="0">
                <a:solidFill>
                  <a:schemeClr val="bg1"/>
                </a:solidFill>
                <a:latin typeface="Arial" panose="020B0604020202020204" pitchFamily="34" charset="0"/>
                <a:cs typeface="Arial" panose="020B0604020202020204" pitchFamily="34" charset="0"/>
              </a:rPr>
              <a:t>Zuckerberg</a:t>
            </a:r>
            <a:r>
              <a:rPr lang="fr-FR" dirty="0">
                <a:latin typeface="Arial" panose="020B0604020202020204" pitchFamily="34" charset="0"/>
                <a:cs typeface="Arial" panose="020B0604020202020204" pitchFamily="34" charset="0"/>
              </a:rPr>
              <a:t>. Initialement concentrée sur le réseau social Facebook, la compagnie a racheté </a:t>
            </a:r>
            <a:r>
              <a:rPr lang="fr-FR" dirty="0">
                <a:solidFill>
                  <a:schemeClr val="bg1"/>
                </a:solidFill>
                <a:latin typeface="Arial" panose="020B0604020202020204" pitchFamily="34" charset="0"/>
                <a:cs typeface="Arial" panose="020B0604020202020204" pitchFamily="34" charset="0"/>
              </a:rPr>
              <a:t>Instagram</a:t>
            </a:r>
            <a:r>
              <a:rPr lang="fr-FR" dirty="0">
                <a:latin typeface="Arial" panose="020B0604020202020204" pitchFamily="34" charset="0"/>
                <a:cs typeface="Arial" panose="020B0604020202020204" pitchFamily="34" charset="0"/>
              </a:rPr>
              <a:t> en 2012, ainsi que </a:t>
            </a:r>
            <a:r>
              <a:rPr lang="fr-FR" dirty="0">
                <a:solidFill>
                  <a:schemeClr val="bg1"/>
                </a:solidFill>
                <a:latin typeface="Arial" panose="020B0604020202020204" pitchFamily="34" charset="0"/>
                <a:cs typeface="Arial" panose="020B0604020202020204" pitchFamily="34" charset="0"/>
              </a:rPr>
              <a:t>WhatsApp</a:t>
            </a:r>
            <a:r>
              <a:rPr lang="fr-FR" dirty="0">
                <a:latin typeface="Arial" panose="020B0604020202020204" pitchFamily="34" charset="0"/>
                <a:cs typeface="Arial" panose="020B0604020202020204" pitchFamily="34" charset="0"/>
              </a:rPr>
              <a:t> et Oculus VR en 2014.</a:t>
            </a:r>
          </a:p>
          <a:p>
            <a:pPr algn="just">
              <a:lnSpc>
                <a:spcPct val="150000"/>
              </a:lnSpc>
            </a:pPr>
            <a:endParaRPr lang="fr-FR" sz="900" b="1" dirty="0">
              <a:latin typeface="Arial" panose="020B0604020202020204" pitchFamily="34" charset="0"/>
              <a:cs typeface="Arial" panose="020B0604020202020204" pitchFamily="34" charset="0"/>
            </a:endParaRPr>
          </a:p>
          <a:p>
            <a:pPr algn="just">
              <a:lnSpc>
                <a:spcPct val="150000"/>
              </a:lnSpc>
            </a:pPr>
            <a:endParaRPr lang="fr-FR" b="1" dirty="0">
              <a:latin typeface="Arial" panose="020B0604020202020204" pitchFamily="34" charset="0"/>
              <a:cs typeface="Arial" panose="020B0604020202020204" pitchFamily="34" charset="0"/>
            </a:endParaRPr>
          </a:p>
          <a:p>
            <a:pPr algn="just">
              <a:lnSpc>
                <a:spcPct val="150000"/>
              </a:lnSpc>
            </a:pPr>
            <a:r>
              <a:rPr lang="fr-FR" b="1" dirty="0">
                <a:latin typeface="Arial" panose="020B0604020202020204" pitchFamily="34" charset="0"/>
                <a:cs typeface="Arial" panose="020B0604020202020204" pitchFamily="34" charset="0"/>
              </a:rPr>
              <a:t>Facebook</a:t>
            </a:r>
            <a:r>
              <a:rPr lang="fr-FR" dirty="0">
                <a:latin typeface="Arial" panose="020B0604020202020204" pitchFamily="34" charset="0"/>
                <a:cs typeface="Arial" panose="020B0604020202020204" pitchFamily="34" charset="0"/>
              </a:rPr>
              <a:t> est un </a:t>
            </a:r>
            <a:r>
              <a:rPr lang="fr-FR" dirty="0">
                <a:solidFill>
                  <a:schemeClr val="bg1"/>
                </a:solidFill>
                <a:latin typeface="Arial" panose="020B0604020202020204" pitchFamily="34" charset="0"/>
                <a:cs typeface="Arial" panose="020B0604020202020204" pitchFamily="34" charset="0"/>
              </a:rPr>
              <a:t>réseau social</a:t>
            </a:r>
            <a:r>
              <a:rPr lang="fr-FR" dirty="0">
                <a:latin typeface="Arial" panose="020B0604020202020204" pitchFamily="34" charset="0"/>
                <a:cs typeface="Arial" panose="020B0604020202020204" pitchFamily="34" charset="0"/>
              </a:rPr>
              <a:t> qui permet à ses utilisateurs de publier des </a:t>
            </a:r>
            <a:r>
              <a:rPr lang="fr-FR" dirty="0">
                <a:solidFill>
                  <a:schemeClr val="bg1"/>
                </a:solidFill>
                <a:latin typeface="Arial" panose="020B0604020202020204" pitchFamily="34" charset="0"/>
                <a:cs typeface="Arial" panose="020B0604020202020204" pitchFamily="34" charset="0"/>
              </a:rPr>
              <a:t>images</a:t>
            </a:r>
            <a:r>
              <a:rPr lang="fr-FR" dirty="0">
                <a:latin typeface="Arial" panose="020B0604020202020204" pitchFamily="34" charset="0"/>
                <a:cs typeface="Arial" panose="020B0604020202020204" pitchFamily="34" charset="0"/>
              </a:rPr>
              <a:t>, des </a:t>
            </a:r>
            <a:r>
              <a:rPr lang="fr-FR" dirty="0">
                <a:solidFill>
                  <a:schemeClr val="bg1"/>
                </a:solidFill>
                <a:latin typeface="Arial" panose="020B0604020202020204" pitchFamily="34" charset="0"/>
                <a:cs typeface="Arial" panose="020B0604020202020204" pitchFamily="34" charset="0"/>
              </a:rPr>
              <a:t>photos</a:t>
            </a:r>
            <a:r>
              <a:rPr lang="fr-FR" dirty="0">
                <a:latin typeface="Arial" panose="020B0604020202020204" pitchFamily="34" charset="0"/>
                <a:cs typeface="Arial" panose="020B0604020202020204" pitchFamily="34" charset="0"/>
              </a:rPr>
              <a:t>, des </a:t>
            </a:r>
            <a:r>
              <a:rPr lang="fr-FR" dirty="0">
                <a:solidFill>
                  <a:schemeClr val="bg1"/>
                </a:solidFill>
                <a:latin typeface="Arial" panose="020B0604020202020204" pitchFamily="34" charset="0"/>
                <a:cs typeface="Arial" panose="020B0604020202020204" pitchFamily="34" charset="0"/>
              </a:rPr>
              <a:t>vidéos</a:t>
            </a:r>
            <a:r>
              <a:rPr lang="fr-FR" dirty="0">
                <a:latin typeface="Arial" panose="020B0604020202020204" pitchFamily="34" charset="0"/>
                <a:cs typeface="Arial" panose="020B0604020202020204" pitchFamily="34" charset="0"/>
              </a:rPr>
              <a:t>, des </a:t>
            </a:r>
            <a:r>
              <a:rPr lang="fr-FR" dirty="0">
                <a:solidFill>
                  <a:schemeClr val="bg1"/>
                </a:solidFill>
                <a:latin typeface="Arial" panose="020B0604020202020204" pitchFamily="34" charset="0"/>
                <a:cs typeface="Arial" panose="020B0604020202020204" pitchFamily="34" charset="0"/>
              </a:rPr>
              <a:t>fichiers </a:t>
            </a:r>
            <a:r>
              <a:rPr lang="fr-FR" dirty="0">
                <a:latin typeface="Arial" panose="020B0604020202020204" pitchFamily="34" charset="0"/>
                <a:cs typeface="Arial" panose="020B0604020202020204" pitchFamily="34" charset="0"/>
              </a:rPr>
              <a:t>et </a:t>
            </a:r>
            <a:r>
              <a:rPr lang="fr-FR" dirty="0">
                <a:solidFill>
                  <a:schemeClr val="bg1"/>
                </a:solidFill>
                <a:latin typeface="Arial" panose="020B0604020202020204" pitchFamily="34" charset="0"/>
                <a:cs typeface="Arial" panose="020B0604020202020204" pitchFamily="34" charset="0"/>
              </a:rPr>
              <a:t>documents</a:t>
            </a:r>
            <a:r>
              <a:rPr lang="fr-FR" dirty="0">
                <a:latin typeface="Arial" panose="020B0604020202020204" pitchFamily="34" charset="0"/>
                <a:cs typeface="Arial" panose="020B0604020202020204" pitchFamily="34" charset="0"/>
              </a:rPr>
              <a:t>, d'échanger des </a:t>
            </a:r>
            <a:r>
              <a:rPr lang="fr-FR" dirty="0">
                <a:solidFill>
                  <a:schemeClr val="bg1"/>
                </a:solidFill>
                <a:latin typeface="Arial" panose="020B0604020202020204" pitchFamily="34" charset="0"/>
                <a:cs typeface="Arial" panose="020B0604020202020204" pitchFamily="34" charset="0"/>
              </a:rPr>
              <a:t>messages</a:t>
            </a:r>
            <a:r>
              <a:rPr lang="fr-FR" dirty="0">
                <a:latin typeface="Arial" panose="020B0604020202020204" pitchFamily="34" charset="0"/>
                <a:cs typeface="Arial" panose="020B0604020202020204" pitchFamily="34" charset="0"/>
              </a:rPr>
              <a:t>, joindre et créer des groupes et d'utiliser une variété d'applications.</a:t>
            </a:r>
          </a:p>
        </p:txBody>
      </p:sp>
    </p:spTree>
    <p:extLst>
      <p:ext uri="{BB962C8B-B14F-4D97-AF65-F5344CB8AC3E}">
        <p14:creationId xmlns:p14="http://schemas.microsoft.com/office/powerpoint/2010/main" val="1502461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E5B3C47-9EBD-4536-8283-EA78AFA92054}"/>
              </a:ext>
            </a:extLst>
          </p:cNvPr>
          <p:cNvSpPr/>
          <p:nvPr/>
        </p:nvSpPr>
        <p:spPr>
          <a:xfrm>
            <a:off x="618185" y="659602"/>
            <a:ext cx="8075053" cy="3365024"/>
          </a:xfrm>
          <a:prstGeom prst="rect">
            <a:avLst/>
          </a:prstGeom>
        </p:spPr>
        <p:txBody>
          <a:bodyPr wrap="square">
            <a:spAutoFit/>
          </a:bodyPr>
          <a:lstStyle/>
          <a:p>
            <a:pPr algn="just">
              <a:lnSpc>
                <a:spcPct val="150000"/>
              </a:lnSpc>
            </a:pPr>
            <a:r>
              <a:rPr lang="fr-FR" dirty="0">
                <a:latin typeface="Arial" panose="020B0604020202020204" pitchFamily="34" charset="0"/>
                <a:cs typeface="Arial" panose="020B0604020202020204" pitchFamily="34" charset="0"/>
              </a:rPr>
              <a:t>Troisième site web le plus visité au monde après Google et YouTube, il compte, en décembre 2015, 1,04 milliard d'utilisateurs actifs quotidiens sur un total de 1,59 milliard d'utilisateurs actifs mensuels. Le 24 août 2015, pour la première fois, un milliard de personnes ont utilisé Facebook dans la même journée.</a:t>
            </a:r>
          </a:p>
          <a:p>
            <a:pPr algn="just">
              <a:lnSpc>
                <a:spcPct val="150000"/>
              </a:lnSpc>
            </a:pPr>
            <a:endParaRPr lang="fr-FR" dirty="0">
              <a:latin typeface="Arial" panose="020B0604020202020204" pitchFamily="34" charset="0"/>
              <a:cs typeface="Arial" panose="020B0604020202020204" pitchFamily="34" charset="0"/>
            </a:endParaRPr>
          </a:p>
          <a:p>
            <a:pPr algn="just">
              <a:lnSpc>
                <a:spcPct val="150000"/>
              </a:lnSpc>
            </a:pPr>
            <a:r>
              <a:rPr lang="fr-FR" dirty="0">
                <a:latin typeface="Arial" panose="020B0604020202020204" pitchFamily="34" charset="0"/>
                <a:cs typeface="Arial" panose="020B0604020202020204" pitchFamily="34" charset="0"/>
              </a:rPr>
              <a:t>En juin 2017, Facebook déclare avoir franchi le nombre de </a:t>
            </a:r>
            <a:r>
              <a:rPr lang="fr-FR" dirty="0">
                <a:solidFill>
                  <a:schemeClr val="bg1"/>
                </a:solidFill>
                <a:latin typeface="Arial" panose="020B0604020202020204" pitchFamily="34" charset="0"/>
                <a:cs typeface="Arial" panose="020B0604020202020204" pitchFamily="34" charset="0"/>
              </a:rPr>
              <a:t>2 milliards </a:t>
            </a:r>
            <a:r>
              <a:rPr lang="fr-FR" dirty="0">
                <a:latin typeface="Arial" panose="020B0604020202020204" pitchFamily="34" charset="0"/>
                <a:cs typeface="Arial" panose="020B0604020202020204" pitchFamily="34" charset="0"/>
              </a:rPr>
              <a:t>d'utilisateurs actifs.</a:t>
            </a:r>
          </a:p>
        </p:txBody>
      </p:sp>
    </p:spTree>
    <p:extLst>
      <p:ext uri="{BB962C8B-B14F-4D97-AF65-F5344CB8AC3E}">
        <p14:creationId xmlns:p14="http://schemas.microsoft.com/office/powerpoint/2010/main" val="874086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9958F76-CEF8-4A49-AFED-D96D2C496521}"/>
              </a:ext>
            </a:extLst>
          </p:cNvPr>
          <p:cNvSpPr/>
          <p:nvPr/>
        </p:nvSpPr>
        <p:spPr>
          <a:xfrm>
            <a:off x="285007" y="474345"/>
            <a:ext cx="8704613" cy="2741776"/>
          </a:xfrm>
          <a:prstGeom prst="rect">
            <a:avLst/>
          </a:prstGeom>
        </p:spPr>
        <p:txBody>
          <a:bodyPr wrap="square">
            <a:spAutoFit/>
          </a:bodyPr>
          <a:lstStyle/>
          <a:p>
            <a:pPr algn="just">
              <a:lnSpc>
                <a:spcPct val="150000"/>
              </a:lnSpc>
            </a:pPr>
            <a:r>
              <a:rPr lang="fr-FR" b="1" dirty="0">
                <a:solidFill>
                  <a:srgbClr val="2C82C5"/>
                </a:solidFill>
                <a:latin typeface="Arial" panose="020B0604020202020204" pitchFamily="34" charset="0"/>
              </a:rPr>
              <a:t>Facebook</a:t>
            </a:r>
            <a:r>
              <a:rPr lang="fr-FR" b="1" dirty="0">
                <a:latin typeface="Arial" panose="020B0604020202020204" pitchFamily="34" charset="0"/>
              </a:rPr>
              <a:t> est né en 2004 à l'université Harvard</a:t>
            </a:r>
            <a:r>
              <a:rPr lang="fr-FR" dirty="0">
                <a:latin typeface="Arial" panose="020B0604020202020204" pitchFamily="34" charset="0"/>
              </a:rPr>
              <a:t> ; d'abord réservé aux étudiants de cette université, il s'est ensuite ouvert à d'autres universités américaines avant de devenir accessible à tous en septembre 2006.</a:t>
            </a:r>
          </a:p>
          <a:p>
            <a:pPr algn="just">
              <a:lnSpc>
                <a:spcPct val="150000"/>
              </a:lnSpc>
            </a:pPr>
            <a:endParaRPr lang="fr-FR" sz="900" dirty="0">
              <a:latin typeface="Arial" panose="020B0604020202020204" pitchFamily="34" charset="0"/>
            </a:endParaRPr>
          </a:p>
          <a:p>
            <a:pPr algn="just">
              <a:lnSpc>
                <a:spcPct val="150000"/>
              </a:lnSpc>
            </a:pPr>
            <a:r>
              <a:rPr lang="fr-FR" dirty="0">
                <a:latin typeface="Arial" panose="020B0604020202020204" pitchFamily="34" charset="0"/>
              </a:rPr>
              <a:t>Le nom du site provient des albums photos (« trombinoscopes » ou « </a:t>
            </a:r>
            <a:r>
              <a:rPr lang="fr-FR" i="1" dirty="0" err="1">
                <a:latin typeface="Arial" panose="020B0604020202020204" pitchFamily="34" charset="0"/>
              </a:rPr>
              <a:t>facebooks</a:t>
            </a:r>
            <a:r>
              <a:rPr lang="fr-FR" dirty="0">
                <a:latin typeface="Arial" panose="020B0604020202020204" pitchFamily="34" charset="0"/>
              </a:rPr>
              <a:t> » en anglais) regroupant les photos des visages de tous les élèves prises en début d'année universitaire.</a:t>
            </a:r>
          </a:p>
        </p:txBody>
      </p:sp>
      <p:pic>
        <p:nvPicPr>
          <p:cNvPr id="3" name="Image 2">
            <a:extLst>
              <a:ext uri="{FF2B5EF4-FFF2-40B4-BE49-F238E27FC236}">
                <a16:creationId xmlns:a16="http://schemas.microsoft.com/office/drawing/2014/main" xmlns="" id="{DB967CB0-9754-4C2D-AC53-44C1C420345F}"/>
              </a:ext>
            </a:extLst>
          </p:cNvPr>
          <p:cNvPicPr>
            <a:picLocks noChangeAspect="1"/>
          </p:cNvPicPr>
          <p:nvPr/>
        </p:nvPicPr>
        <p:blipFill>
          <a:blip r:embed="rId2"/>
          <a:stretch>
            <a:fillRect/>
          </a:stretch>
        </p:blipFill>
        <p:spPr>
          <a:xfrm>
            <a:off x="3133667" y="3426538"/>
            <a:ext cx="4885779" cy="2741775"/>
          </a:xfrm>
          <a:prstGeom prst="rect">
            <a:avLst/>
          </a:prstGeom>
          <a:ln>
            <a:noFill/>
          </a:ln>
          <a:effectLst>
            <a:softEdge rad="112500"/>
          </a:effectLst>
        </p:spPr>
      </p:pic>
    </p:spTree>
    <p:extLst>
      <p:ext uri="{BB962C8B-B14F-4D97-AF65-F5344CB8AC3E}">
        <p14:creationId xmlns:p14="http://schemas.microsoft.com/office/powerpoint/2010/main" val="79833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5A725F5-C1C2-4AD6-A7BA-1E439DA36E4B}"/>
              </a:ext>
            </a:extLst>
          </p:cNvPr>
          <p:cNvSpPr/>
          <p:nvPr/>
        </p:nvSpPr>
        <p:spPr>
          <a:xfrm>
            <a:off x="515155" y="751441"/>
            <a:ext cx="8113690" cy="2949525"/>
          </a:xfrm>
          <a:prstGeom prst="rect">
            <a:avLst/>
          </a:prstGeom>
        </p:spPr>
        <p:txBody>
          <a:bodyPr wrap="square">
            <a:spAutoFit/>
          </a:bodyPr>
          <a:lstStyle/>
          <a:p>
            <a:pPr algn="just">
              <a:lnSpc>
                <a:spcPct val="150000"/>
              </a:lnSpc>
            </a:pPr>
            <a:r>
              <a:rPr lang="fr-FR" dirty="0">
                <a:latin typeface="Arial" panose="020B0604020202020204" pitchFamily="34" charset="0"/>
              </a:rPr>
              <a:t>Facebook fait régulièrement l'objet de débats tant sur le plan politique que juridique, économique, culturel et social. </a:t>
            </a:r>
          </a:p>
          <a:p>
            <a:pPr algn="just">
              <a:lnSpc>
                <a:spcPct val="150000"/>
              </a:lnSpc>
            </a:pPr>
            <a:endParaRPr lang="fr-FR" dirty="0">
              <a:latin typeface="Arial" panose="020B0604020202020204" pitchFamily="34" charset="0"/>
            </a:endParaRPr>
          </a:p>
          <a:p>
            <a:pPr algn="just">
              <a:lnSpc>
                <a:spcPct val="150000"/>
              </a:lnSpc>
            </a:pPr>
            <a:r>
              <a:rPr lang="fr-FR" b="1" dirty="0">
                <a:latin typeface="Arial" panose="020B0604020202020204" pitchFamily="34" charset="0"/>
              </a:rPr>
              <a:t>Son influence dans la sphère publique et la manière dont il affecte la vie sociale de ses utilisateurs</a:t>
            </a:r>
            <a:r>
              <a:rPr lang="fr-FR" dirty="0">
                <a:latin typeface="Arial" panose="020B0604020202020204" pitchFamily="34" charset="0"/>
              </a:rPr>
              <a:t>, son usage des données personnelles, son rôle dans la propagation des fake news ou encore sa politique de régulation des contenus sont ainsi souvent discutés dans l'actualité.</a:t>
            </a:r>
          </a:p>
        </p:txBody>
      </p:sp>
    </p:spTree>
    <p:extLst>
      <p:ext uri="{BB962C8B-B14F-4D97-AF65-F5344CB8AC3E}">
        <p14:creationId xmlns:p14="http://schemas.microsoft.com/office/powerpoint/2010/main" val="3567713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9654AB3-A4F8-4CFB-B72B-FC899322E7DD}"/>
              </a:ext>
            </a:extLst>
          </p:cNvPr>
          <p:cNvSpPr/>
          <p:nvPr/>
        </p:nvSpPr>
        <p:spPr>
          <a:xfrm>
            <a:off x="457200" y="606399"/>
            <a:ext cx="8229600" cy="3572773"/>
          </a:xfrm>
          <a:prstGeom prst="rect">
            <a:avLst/>
          </a:prstGeom>
        </p:spPr>
        <p:txBody>
          <a:bodyPr wrap="square">
            <a:spAutoFit/>
          </a:bodyPr>
          <a:lstStyle/>
          <a:p>
            <a:pPr fontAlgn="base">
              <a:lnSpc>
                <a:spcPct val="150000"/>
              </a:lnSpc>
            </a:pPr>
            <a:r>
              <a:rPr lang="fr-FR" b="1" dirty="0">
                <a:solidFill>
                  <a:srgbClr val="2C82C5"/>
                </a:solidFill>
                <a:latin typeface="Arial" panose="020B0604020202020204" pitchFamily="34" charset="0"/>
                <a:cs typeface="Arial" panose="020B0604020202020204" pitchFamily="34" charset="0"/>
              </a:rPr>
              <a:t>Comment fonctionne Facebook ?</a:t>
            </a:r>
            <a:endParaRPr lang="fr-FR" sz="900" dirty="0">
              <a:solidFill>
                <a:srgbClr val="2C82C5"/>
              </a:solidFill>
              <a:latin typeface="Arial" panose="020B0604020202020204" pitchFamily="34" charset="0"/>
              <a:cs typeface="Arial" panose="020B0604020202020204" pitchFamily="34" charset="0"/>
            </a:endParaRPr>
          </a:p>
          <a:p>
            <a:pPr algn="just" fontAlgn="base">
              <a:lnSpc>
                <a:spcPct val="150000"/>
              </a:lnSpc>
            </a:pPr>
            <a:endParaRPr lang="fr-FR" sz="900" b="1" dirty="0">
              <a:latin typeface="Arial" panose="020B0604020202020204" pitchFamily="34" charset="0"/>
              <a:cs typeface="Arial" panose="020B0604020202020204" pitchFamily="34" charset="0"/>
            </a:endParaRPr>
          </a:p>
          <a:p>
            <a:pPr algn="just" fontAlgn="base">
              <a:lnSpc>
                <a:spcPct val="150000"/>
              </a:lnSpc>
            </a:pPr>
            <a:r>
              <a:rPr lang="fr-FR" b="1" dirty="0">
                <a:latin typeface="Arial" panose="020B0604020202020204" pitchFamily="34" charset="0"/>
                <a:cs typeface="Arial" panose="020B0604020202020204" pitchFamily="34" charset="0"/>
              </a:rPr>
              <a:t>La mission de Facebook</a:t>
            </a:r>
            <a:r>
              <a:rPr lang="fr-FR" dirty="0">
                <a:latin typeface="Arial" panose="020B0604020202020204" pitchFamily="34" charset="0"/>
                <a:cs typeface="Arial" panose="020B0604020202020204" pitchFamily="34" charset="0"/>
              </a:rPr>
              <a:t> est de “donner aux gens le pouvoir de partager et faire que le monde soit plus ouvert et connecté”. </a:t>
            </a:r>
          </a:p>
          <a:p>
            <a:pPr algn="just" fontAlgn="base">
              <a:lnSpc>
                <a:spcPct val="150000"/>
              </a:lnSpc>
            </a:pPr>
            <a:endParaRPr lang="fr-FR" dirty="0">
              <a:latin typeface="Arial" panose="020B0604020202020204" pitchFamily="34" charset="0"/>
              <a:cs typeface="Arial" panose="020B0604020202020204" pitchFamily="34" charset="0"/>
            </a:endParaRPr>
          </a:p>
          <a:p>
            <a:pPr algn="just" fontAlgn="base">
              <a:lnSpc>
                <a:spcPct val="150000"/>
              </a:lnSpc>
            </a:pPr>
            <a:r>
              <a:rPr lang="fr-FR" dirty="0">
                <a:latin typeface="Arial" panose="020B0604020202020204" pitchFamily="34" charset="0"/>
                <a:cs typeface="Arial" panose="020B0604020202020204" pitchFamily="34" charset="0"/>
              </a:rPr>
              <a:t>De simple réseau social, </a:t>
            </a:r>
            <a:r>
              <a:rPr lang="fr-FR" b="1" dirty="0">
                <a:latin typeface="Arial" panose="020B0604020202020204" pitchFamily="34" charset="0"/>
                <a:cs typeface="Arial" panose="020B0604020202020204" pitchFamily="34" charset="0"/>
              </a:rPr>
              <a:t>Facebook est devenu aujourd’hui un écosystème complet d’applications impactant nos vies au-delà de nos écrans en explorant de nouveaux horizons</a:t>
            </a:r>
            <a:r>
              <a:rPr lang="fr-FR" dirty="0">
                <a:latin typeface="Arial" panose="020B0604020202020204" pitchFamily="34" charset="0"/>
                <a:cs typeface="Arial" panose="020B0604020202020204" pitchFamily="34" charset="0"/>
              </a:rPr>
              <a:t> aussi divers que le </a:t>
            </a:r>
            <a:r>
              <a:rPr lang="fr-FR" dirty="0" err="1">
                <a:latin typeface="Arial" panose="020B0604020202020204" pitchFamily="34" charset="0"/>
                <a:cs typeface="Arial" panose="020B0604020202020204" pitchFamily="34" charset="0"/>
              </a:rPr>
              <a:t>tracking</a:t>
            </a:r>
            <a:r>
              <a:rPr lang="fr-FR" dirty="0">
                <a:latin typeface="Arial" panose="020B0604020202020204" pitchFamily="34" charset="0"/>
                <a:cs typeface="Arial" panose="020B0604020202020204" pitchFamily="34" charset="0"/>
              </a:rPr>
              <a:t> de nos déplacements en magasin avec Beacon ou la réalité virtuelle avec Oculus Rift.</a:t>
            </a:r>
          </a:p>
        </p:txBody>
      </p:sp>
    </p:spTree>
    <p:extLst>
      <p:ext uri="{BB962C8B-B14F-4D97-AF65-F5344CB8AC3E}">
        <p14:creationId xmlns:p14="http://schemas.microsoft.com/office/powerpoint/2010/main" val="2539415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Résultat de recherche d'images pour &quot;linkedin logo&quot;">
            <a:extLst>
              <a:ext uri="{FF2B5EF4-FFF2-40B4-BE49-F238E27FC236}">
                <a16:creationId xmlns:a16="http://schemas.microsoft.com/office/drawing/2014/main" xmlns="" id="{12A8295E-2F1B-49CA-9511-E04673AA2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4583" y="1805648"/>
            <a:ext cx="3114834" cy="3114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141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3F697A4-C78E-463E-BD94-9FCE990F761A}"/>
              </a:ext>
            </a:extLst>
          </p:cNvPr>
          <p:cNvSpPr/>
          <p:nvPr/>
        </p:nvSpPr>
        <p:spPr>
          <a:xfrm>
            <a:off x="320634" y="699700"/>
            <a:ext cx="8502732" cy="4550605"/>
          </a:xfrm>
          <a:prstGeom prst="rect">
            <a:avLst/>
          </a:prstGeom>
        </p:spPr>
        <p:txBody>
          <a:bodyPr wrap="square">
            <a:spAutoFit/>
          </a:bodyPr>
          <a:lstStyle/>
          <a:p>
            <a:pPr algn="just">
              <a:lnSpc>
                <a:spcPct val="150000"/>
              </a:lnSpc>
            </a:pPr>
            <a:r>
              <a:rPr lang="fr-FR" sz="2200" b="1" dirty="0">
                <a:solidFill>
                  <a:srgbClr val="2C82C5"/>
                </a:solidFill>
              </a:rPr>
              <a:t>Introduction : à la découverte de LinkedIn</a:t>
            </a:r>
          </a:p>
          <a:p>
            <a:pPr algn="just">
              <a:lnSpc>
                <a:spcPct val="150000"/>
              </a:lnSpc>
            </a:pPr>
            <a:r>
              <a:rPr lang="fr-FR" dirty="0"/>
              <a:t>LinkedIn, c’est un réseau social créé en 2003. Aujourd’hui, LinkedIn est le leader sur le marché des réseaux sociaux professionnels.</a:t>
            </a:r>
          </a:p>
          <a:p>
            <a:pPr algn="just">
              <a:lnSpc>
                <a:spcPct val="150000"/>
              </a:lnSpc>
            </a:pPr>
            <a:endParaRPr lang="fr-FR" dirty="0"/>
          </a:p>
          <a:p>
            <a:pPr algn="just">
              <a:lnSpc>
                <a:spcPct val="150000"/>
              </a:lnSpc>
            </a:pPr>
            <a:r>
              <a:rPr lang="fr-FR" sz="2000" b="1" dirty="0">
                <a:solidFill>
                  <a:srgbClr val="79C7C5"/>
                </a:solidFill>
              </a:rPr>
              <a:t>Pourquoi utiliser LinkedIn ?</a:t>
            </a:r>
          </a:p>
          <a:p>
            <a:pPr algn="just">
              <a:lnSpc>
                <a:spcPct val="150000"/>
              </a:lnSpc>
            </a:pPr>
            <a:r>
              <a:rPr lang="fr-FR" dirty="0"/>
              <a:t>LinkedIn, c’est plus de 330 millions d’utilisateurs actifs à travers le monde. C’est un outil pertinent à utiliser pour sa carrière professionnelle mais aussi pour développer son activité commerciale. </a:t>
            </a:r>
          </a:p>
          <a:p>
            <a:pPr algn="just">
              <a:lnSpc>
                <a:spcPct val="150000"/>
              </a:lnSpc>
            </a:pPr>
            <a:endParaRPr lang="fr-FR" sz="900" b="1" dirty="0"/>
          </a:p>
          <a:p>
            <a:pPr algn="just">
              <a:lnSpc>
                <a:spcPct val="150000"/>
              </a:lnSpc>
            </a:pPr>
            <a:r>
              <a:rPr lang="fr-FR" b="1" dirty="0"/>
              <a:t>Encore faut-il savoir comment l’utiliser</a:t>
            </a:r>
            <a:r>
              <a:rPr lang="fr-FR" dirty="0"/>
              <a:t>. Pour cela, il est important de comprendre qui sont les utilisateurs de LinkedIn et quels en sont les usages.</a:t>
            </a:r>
          </a:p>
        </p:txBody>
      </p:sp>
    </p:spTree>
    <p:extLst>
      <p:ext uri="{BB962C8B-B14F-4D97-AF65-F5344CB8AC3E}">
        <p14:creationId xmlns:p14="http://schemas.microsoft.com/office/powerpoint/2010/main" val="264565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D912821-BBF9-4178-81BF-DE0494EC4793}"/>
              </a:ext>
            </a:extLst>
          </p:cNvPr>
          <p:cNvSpPr txBox="1">
            <a:spLocks/>
          </p:cNvSpPr>
          <p:nvPr/>
        </p:nvSpPr>
        <p:spPr>
          <a:xfrm>
            <a:off x="527384" y="654081"/>
            <a:ext cx="8089232" cy="681623"/>
          </a:xfrm>
          <a:prstGeom prst="rect">
            <a:avLst/>
          </a:prstGeom>
        </p:spPr>
        <p:txBody>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l">
              <a:lnSpc>
                <a:spcPct val="150000"/>
              </a:lnSpc>
            </a:pPr>
            <a:r>
              <a:rPr lang="fr-FR" sz="2600" b="1" dirty="0">
                <a:solidFill>
                  <a:srgbClr val="2C82C5"/>
                </a:solidFill>
              </a:rPr>
              <a:t>Comprendre le web social</a:t>
            </a:r>
          </a:p>
          <a:p>
            <a:pPr algn="l"/>
            <a:r>
              <a:rPr lang="fr-FR" sz="2200" b="1" dirty="0">
                <a:solidFill>
                  <a:srgbClr val="79C7C5"/>
                </a:solidFill>
              </a:rPr>
              <a:t>Les enjeux de la mutation des modes de communication sur le Web</a:t>
            </a:r>
          </a:p>
        </p:txBody>
      </p:sp>
      <p:sp>
        <p:nvSpPr>
          <p:cNvPr id="3" name="Rectangle 2">
            <a:extLst>
              <a:ext uri="{FF2B5EF4-FFF2-40B4-BE49-F238E27FC236}">
                <a16:creationId xmlns:a16="http://schemas.microsoft.com/office/drawing/2014/main" xmlns="" id="{EF90FBB6-D0DA-4AFD-BCCC-1BD074BEC555}"/>
              </a:ext>
            </a:extLst>
          </p:cNvPr>
          <p:cNvSpPr/>
          <p:nvPr/>
        </p:nvSpPr>
        <p:spPr>
          <a:xfrm>
            <a:off x="527384" y="1743636"/>
            <a:ext cx="8089232" cy="2542363"/>
          </a:xfrm>
          <a:prstGeom prst="rect">
            <a:avLst/>
          </a:prstGeom>
        </p:spPr>
        <p:txBody>
          <a:bodyPr wrap="square">
            <a:spAutoFit/>
          </a:bodyPr>
          <a:lstStyle/>
          <a:p>
            <a:pPr algn="just">
              <a:lnSpc>
                <a:spcPct val="150000"/>
              </a:lnSpc>
            </a:pPr>
            <a:r>
              <a:rPr lang="fr-FR" b="1" dirty="0"/>
              <a:t>Le monde communique avec tout le monde</a:t>
            </a:r>
          </a:p>
          <a:p>
            <a:pPr algn="just">
              <a:lnSpc>
                <a:spcPct val="150000"/>
              </a:lnSpc>
            </a:pPr>
            <a:r>
              <a:rPr lang="fr-FR" dirty="0"/>
              <a:t>Aujourd’hui, tout le monde communique avec tout le monde avec une facilité déconcertante. </a:t>
            </a:r>
          </a:p>
          <a:p>
            <a:pPr algn="just">
              <a:lnSpc>
                <a:spcPct val="150000"/>
              </a:lnSpc>
            </a:pPr>
            <a:endParaRPr lang="fr-FR" dirty="0"/>
          </a:p>
          <a:p>
            <a:pPr algn="just">
              <a:lnSpc>
                <a:spcPct val="150000"/>
              </a:lnSpc>
            </a:pPr>
            <a:r>
              <a:rPr lang="fr-FR" dirty="0"/>
              <a:t>Facebook, Twitter, Instagram, LinkedIn s’imposent dans nos vies privées mais aussi professionnelles, et bien souvent les affaires se font sur ces réseaux sociaux.</a:t>
            </a:r>
          </a:p>
        </p:txBody>
      </p:sp>
      <p:pic>
        <p:nvPicPr>
          <p:cNvPr id="4" name="Image 3">
            <a:extLst>
              <a:ext uri="{FF2B5EF4-FFF2-40B4-BE49-F238E27FC236}">
                <a16:creationId xmlns:a16="http://schemas.microsoft.com/office/drawing/2014/main" xmlns="" id="{D8648886-CD5C-4359-B4FD-F5AF1B52A75B}"/>
              </a:ext>
            </a:extLst>
          </p:cNvPr>
          <p:cNvPicPr>
            <a:picLocks noChangeAspect="1"/>
          </p:cNvPicPr>
          <p:nvPr/>
        </p:nvPicPr>
        <p:blipFill>
          <a:blip r:embed="rId2"/>
          <a:stretch>
            <a:fillRect/>
          </a:stretch>
        </p:blipFill>
        <p:spPr>
          <a:xfrm>
            <a:off x="4036319" y="4693931"/>
            <a:ext cx="3028950" cy="1514475"/>
          </a:xfrm>
          <a:prstGeom prst="rect">
            <a:avLst/>
          </a:prstGeom>
          <a:ln>
            <a:noFill/>
          </a:ln>
          <a:effectLst>
            <a:softEdge rad="112500"/>
          </a:effectLst>
        </p:spPr>
      </p:pic>
    </p:spTree>
    <p:extLst>
      <p:ext uri="{BB962C8B-B14F-4D97-AF65-F5344CB8AC3E}">
        <p14:creationId xmlns:p14="http://schemas.microsoft.com/office/powerpoint/2010/main" val="40895841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B2A819AE-4A8F-4E47-8924-9BFDF3BC6F75}"/>
              </a:ext>
            </a:extLst>
          </p:cNvPr>
          <p:cNvSpPr/>
          <p:nvPr/>
        </p:nvSpPr>
        <p:spPr>
          <a:xfrm>
            <a:off x="314696" y="549188"/>
            <a:ext cx="8514608" cy="4919937"/>
          </a:xfrm>
          <a:prstGeom prst="rect">
            <a:avLst/>
          </a:prstGeom>
        </p:spPr>
        <p:txBody>
          <a:bodyPr wrap="square">
            <a:spAutoFit/>
          </a:bodyPr>
          <a:lstStyle/>
          <a:p>
            <a:pPr algn="just">
              <a:lnSpc>
                <a:spcPct val="150000"/>
              </a:lnSpc>
            </a:pPr>
            <a:r>
              <a:rPr lang="fr-FR" sz="2200" b="1" dirty="0">
                <a:solidFill>
                  <a:srgbClr val="2C82C5"/>
                </a:solidFill>
              </a:rPr>
              <a:t>LinkedIn, qui sont les utilisateurs ? </a:t>
            </a:r>
          </a:p>
          <a:p>
            <a:pPr algn="just">
              <a:lnSpc>
                <a:spcPct val="150000"/>
              </a:lnSpc>
            </a:pPr>
            <a:endParaRPr lang="fr-FR" sz="900" dirty="0"/>
          </a:p>
          <a:p>
            <a:pPr algn="just">
              <a:lnSpc>
                <a:spcPct val="150000"/>
              </a:lnSpc>
            </a:pPr>
            <a:r>
              <a:rPr lang="fr-FR" dirty="0"/>
              <a:t>LinkedIn est un réseau social principalement plébiscité par les personnes hautement qualifiées. D’après une étude du Pew </a:t>
            </a:r>
            <a:r>
              <a:rPr lang="fr-FR" dirty="0" err="1"/>
              <a:t>Research</a:t>
            </a:r>
            <a:r>
              <a:rPr lang="fr-FR" dirty="0"/>
              <a:t> Center, 1 diplômé d’études supérieures sur 2 est inscrit sur le réseau social professionnel. </a:t>
            </a:r>
          </a:p>
          <a:p>
            <a:pPr algn="just">
              <a:lnSpc>
                <a:spcPct val="150000"/>
              </a:lnSpc>
            </a:pPr>
            <a:endParaRPr lang="fr-FR" b="1" dirty="0"/>
          </a:p>
          <a:p>
            <a:pPr algn="just">
              <a:lnSpc>
                <a:spcPct val="150000"/>
              </a:lnSpc>
            </a:pPr>
            <a:r>
              <a:rPr lang="fr-FR" b="1" dirty="0"/>
              <a:t>LinkedIn compte plus de 330 millions d’inscrit dont environ 110 millions actifs quotidiennement. </a:t>
            </a:r>
            <a:r>
              <a:rPr lang="fr-FR" dirty="0"/>
              <a:t>2 internautes s’inscrivent chaque seconde. </a:t>
            </a:r>
          </a:p>
          <a:p>
            <a:pPr algn="just">
              <a:lnSpc>
                <a:spcPct val="150000"/>
              </a:lnSpc>
            </a:pPr>
            <a:r>
              <a:rPr lang="fr-FR" dirty="0"/>
              <a:t>Les utilisateurs passent en moyenne 17 minutes par mois sur le réseau. </a:t>
            </a:r>
          </a:p>
          <a:p>
            <a:pPr algn="just">
              <a:lnSpc>
                <a:spcPct val="150000"/>
              </a:lnSpc>
            </a:pPr>
            <a:endParaRPr lang="fr-FR" b="1" dirty="0"/>
          </a:p>
          <a:p>
            <a:pPr algn="just">
              <a:lnSpc>
                <a:spcPct val="150000"/>
              </a:lnSpc>
            </a:pPr>
            <a:r>
              <a:rPr lang="fr-FR" b="1" dirty="0"/>
              <a:t>En France, ce ne sont pas moins de 8 millions de personnes qui sont inscrites sur LinkedIn.</a:t>
            </a:r>
          </a:p>
        </p:txBody>
      </p:sp>
    </p:spTree>
    <p:extLst>
      <p:ext uri="{BB962C8B-B14F-4D97-AF65-F5344CB8AC3E}">
        <p14:creationId xmlns:p14="http://schemas.microsoft.com/office/powerpoint/2010/main" val="1816045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B0918AA8-AC07-4FAC-90EA-510D471E5B86}"/>
              </a:ext>
            </a:extLst>
          </p:cNvPr>
          <p:cNvSpPr/>
          <p:nvPr/>
        </p:nvSpPr>
        <p:spPr>
          <a:xfrm>
            <a:off x="433449" y="711438"/>
            <a:ext cx="8277101" cy="3924151"/>
          </a:xfrm>
          <a:prstGeom prst="rect">
            <a:avLst/>
          </a:prstGeom>
        </p:spPr>
        <p:txBody>
          <a:bodyPr wrap="square">
            <a:spAutoFit/>
          </a:bodyPr>
          <a:lstStyle/>
          <a:p>
            <a:pPr algn="just">
              <a:lnSpc>
                <a:spcPct val="150000"/>
              </a:lnSpc>
            </a:pPr>
            <a:r>
              <a:rPr lang="fr-FR" sz="2200" b="1" dirty="0">
                <a:solidFill>
                  <a:srgbClr val="2C82C5"/>
                </a:solidFill>
              </a:rPr>
              <a:t>Voici le portrait-robot de l’utilisateur LinkedIn type : </a:t>
            </a:r>
          </a:p>
          <a:p>
            <a:pPr marL="285750" indent="-285750" algn="just">
              <a:lnSpc>
                <a:spcPct val="150000"/>
              </a:lnSpc>
              <a:buClr>
                <a:srgbClr val="C00000"/>
              </a:buClr>
              <a:buFont typeface="Arial" panose="020B0604020202020204" pitchFamily="34" charset="0"/>
              <a:buChar char="•"/>
            </a:pPr>
            <a:r>
              <a:rPr lang="fr-FR" dirty="0"/>
              <a:t>L’utilisateur type a un compte LinkedIn gratuit </a:t>
            </a:r>
            <a:r>
              <a:rPr lang="fr-FR" b="1" dirty="0"/>
              <a:t>(81% </a:t>
            </a:r>
            <a:r>
              <a:rPr lang="fr-FR" dirty="0"/>
              <a:t>des utilisateurs contre </a:t>
            </a:r>
            <a:r>
              <a:rPr lang="fr-FR" b="1" dirty="0"/>
              <a:t>18%</a:t>
            </a:r>
            <a:r>
              <a:rPr lang="fr-FR" dirty="0"/>
              <a:t> pour un compte Premium). </a:t>
            </a:r>
          </a:p>
          <a:p>
            <a:pPr marL="285750" indent="-285750" algn="just">
              <a:lnSpc>
                <a:spcPct val="150000"/>
              </a:lnSpc>
              <a:buClr>
                <a:srgbClr val="C00000"/>
              </a:buClr>
              <a:buFont typeface="Arial" panose="020B0604020202020204" pitchFamily="34" charset="0"/>
              <a:buChar char="•"/>
            </a:pPr>
            <a:r>
              <a:rPr lang="fr-FR" dirty="0"/>
              <a:t>L’utilisateur type à </a:t>
            </a:r>
            <a:r>
              <a:rPr lang="fr-FR" b="1" dirty="0"/>
              <a:t>44 ans </a:t>
            </a:r>
            <a:r>
              <a:rPr lang="fr-FR" dirty="0"/>
              <a:t>(et 79% des utilisateurs ont plus de 34 ans) </a:t>
            </a:r>
          </a:p>
          <a:p>
            <a:pPr marL="285750" indent="-285750" algn="just">
              <a:lnSpc>
                <a:spcPct val="150000"/>
              </a:lnSpc>
              <a:buClr>
                <a:srgbClr val="C00000"/>
              </a:buClr>
              <a:buFont typeface="Arial" panose="020B0604020202020204" pitchFamily="34" charset="0"/>
              <a:buChar char="•"/>
            </a:pPr>
            <a:r>
              <a:rPr lang="fr-FR" dirty="0"/>
              <a:t>Il utilise LinkedIn entre </a:t>
            </a:r>
            <a:r>
              <a:rPr lang="fr-FR" b="1" dirty="0"/>
              <a:t>0 et 2h </a:t>
            </a:r>
            <a:r>
              <a:rPr lang="fr-FR" dirty="0"/>
              <a:t>par semaine (</a:t>
            </a:r>
            <a:r>
              <a:rPr lang="fr-FR" b="1" dirty="0"/>
              <a:t>43,2% </a:t>
            </a:r>
            <a:r>
              <a:rPr lang="fr-FR" dirty="0"/>
              <a:t>des utilisateurs). </a:t>
            </a:r>
          </a:p>
          <a:p>
            <a:pPr marL="285750" indent="-285750" algn="just">
              <a:lnSpc>
                <a:spcPct val="150000"/>
              </a:lnSpc>
              <a:buClr>
                <a:srgbClr val="C00000"/>
              </a:buClr>
              <a:buFont typeface="Arial" panose="020B0604020202020204" pitchFamily="34" charset="0"/>
              <a:buChar char="•"/>
            </a:pPr>
            <a:r>
              <a:rPr lang="fr-FR" dirty="0"/>
              <a:t>L’utilisateur type LinkedIn est en moyenne membre de </a:t>
            </a:r>
            <a:r>
              <a:rPr lang="fr-FR" b="1" dirty="0"/>
              <a:t>1 à 9 groupes </a:t>
            </a:r>
            <a:r>
              <a:rPr lang="fr-FR" dirty="0"/>
              <a:t>(</a:t>
            </a:r>
            <a:r>
              <a:rPr lang="fr-FR" b="1" dirty="0"/>
              <a:t>33%</a:t>
            </a:r>
            <a:r>
              <a:rPr lang="fr-FR" dirty="0"/>
              <a:t> des utilisateurs). </a:t>
            </a:r>
          </a:p>
          <a:p>
            <a:pPr marL="285750" indent="-285750" algn="just">
              <a:lnSpc>
                <a:spcPct val="150000"/>
              </a:lnSpc>
              <a:buClr>
                <a:srgbClr val="C00000"/>
              </a:buClr>
              <a:buFont typeface="Arial" panose="020B0604020202020204" pitchFamily="34" charset="0"/>
              <a:buChar char="•"/>
            </a:pPr>
            <a:r>
              <a:rPr lang="fr-FR" dirty="0"/>
              <a:t>Il apprécie particulièrement les fonctionnalités « </a:t>
            </a:r>
            <a:r>
              <a:rPr lang="fr-FR" b="1" dirty="0"/>
              <a:t>qui a consulté mon profil </a:t>
            </a:r>
            <a:r>
              <a:rPr lang="fr-FR" dirty="0"/>
              <a:t>» (75,7%) et « </a:t>
            </a:r>
            <a:r>
              <a:rPr lang="fr-FR" b="1" dirty="0"/>
              <a:t>vous connaissez peut-être ? </a:t>
            </a:r>
            <a:r>
              <a:rPr lang="fr-FR" dirty="0"/>
              <a:t>» (63,3%)</a:t>
            </a:r>
          </a:p>
        </p:txBody>
      </p:sp>
    </p:spTree>
    <p:extLst>
      <p:ext uri="{BB962C8B-B14F-4D97-AF65-F5344CB8AC3E}">
        <p14:creationId xmlns:p14="http://schemas.microsoft.com/office/powerpoint/2010/main" val="2836082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CDBD0D9-481B-479B-9F67-BEF9F7F21906}"/>
              </a:ext>
            </a:extLst>
          </p:cNvPr>
          <p:cNvSpPr/>
          <p:nvPr/>
        </p:nvSpPr>
        <p:spPr>
          <a:xfrm>
            <a:off x="267195" y="671945"/>
            <a:ext cx="8609610" cy="4339650"/>
          </a:xfrm>
          <a:prstGeom prst="rect">
            <a:avLst/>
          </a:prstGeom>
        </p:spPr>
        <p:txBody>
          <a:bodyPr wrap="square">
            <a:spAutoFit/>
          </a:bodyPr>
          <a:lstStyle/>
          <a:p>
            <a:pPr algn="just">
              <a:lnSpc>
                <a:spcPct val="150000"/>
              </a:lnSpc>
            </a:pPr>
            <a:r>
              <a:rPr lang="fr-FR" sz="2200" b="1" dirty="0">
                <a:solidFill>
                  <a:srgbClr val="2C82C5"/>
                </a:solidFill>
              </a:rPr>
              <a:t>LinkedIn : quels usages ? </a:t>
            </a:r>
          </a:p>
          <a:p>
            <a:pPr marL="285750" indent="-285750" algn="just">
              <a:lnSpc>
                <a:spcPct val="150000"/>
              </a:lnSpc>
              <a:buClr>
                <a:srgbClr val="C00000"/>
              </a:buClr>
              <a:buFont typeface="Arial" panose="020B0604020202020204" pitchFamily="34" charset="0"/>
              <a:buChar char="•"/>
            </a:pPr>
            <a:r>
              <a:rPr lang="fr-FR" b="1" dirty="0"/>
              <a:t>74,1%</a:t>
            </a:r>
            <a:r>
              <a:rPr lang="fr-FR" dirty="0"/>
              <a:t> des utilisateurs de LinkedIn utilisent le réseau social pour rechercher des personnes et des entreprises. </a:t>
            </a:r>
          </a:p>
          <a:p>
            <a:pPr marL="285750" indent="-285750" algn="just">
              <a:lnSpc>
                <a:spcPct val="150000"/>
              </a:lnSpc>
              <a:buClr>
                <a:srgbClr val="C00000"/>
              </a:buClr>
              <a:buFont typeface="Arial" panose="020B0604020202020204" pitchFamily="34" charset="0"/>
              <a:buChar char="•"/>
            </a:pPr>
            <a:r>
              <a:rPr lang="fr-FR" b="1" dirty="0"/>
              <a:t>72,8%</a:t>
            </a:r>
            <a:r>
              <a:rPr lang="fr-FR" dirty="0"/>
              <a:t> ont renoué le contact avec d’anciens collègues ou associés. </a:t>
            </a:r>
          </a:p>
          <a:p>
            <a:pPr marL="285750" indent="-285750" algn="just">
              <a:lnSpc>
                <a:spcPct val="150000"/>
              </a:lnSpc>
              <a:buClr>
                <a:srgbClr val="C00000"/>
              </a:buClr>
              <a:buFont typeface="Arial" panose="020B0604020202020204" pitchFamily="34" charset="0"/>
              <a:buChar char="•"/>
            </a:pPr>
            <a:r>
              <a:rPr lang="fr-FR" b="1" dirty="0"/>
              <a:t>43,5%</a:t>
            </a:r>
            <a:r>
              <a:rPr lang="fr-FR" dirty="0"/>
              <a:t> des utilisateurs se servent de LinkedIn pour développer de nouvelles relations avec des influenceurs et </a:t>
            </a:r>
            <a:r>
              <a:rPr lang="fr-FR" b="1" dirty="0"/>
              <a:t>41,5%</a:t>
            </a:r>
            <a:r>
              <a:rPr lang="fr-FR" dirty="0"/>
              <a:t> de nouvelles relations directement avec des clients potentiels. Simplement </a:t>
            </a:r>
            <a:r>
              <a:rPr lang="fr-FR" b="1" dirty="0"/>
              <a:t>¼</a:t>
            </a:r>
            <a:r>
              <a:rPr lang="fr-FR" dirty="0"/>
              <a:t> des utilisateurs (26,2%) ont recours à LinkedIn pour identifier de nouvelles opportunités d’affaire. </a:t>
            </a:r>
          </a:p>
          <a:p>
            <a:pPr marL="285750" indent="-285750" algn="just">
              <a:lnSpc>
                <a:spcPct val="150000"/>
              </a:lnSpc>
              <a:buClr>
                <a:srgbClr val="C00000"/>
              </a:buClr>
              <a:buFont typeface="Arial" panose="020B0604020202020204" pitchFamily="34" charset="0"/>
              <a:buChar char="•"/>
            </a:pPr>
            <a:r>
              <a:rPr lang="fr-FR" b="1" dirty="0"/>
              <a:t>41,4% </a:t>
            </a:r>
            <a:r>
              <a:rPr lang="fr-FR" dirty="0"/>
              <a:t>des utilisateurs y recherchent des opportunités professionnelles. </a:t>
            </a:r>
          </a:p>
          <a:p>
            <a:pPr marL="285750" indent="-285750" algn="just">
              <a:lnSpc>
                <a:spcPct val="150000"/>
              </a:lnSpc>
              <a:buClr>
                <a:srgbClr val="C00000"/>
              </a:buClr>
              <a:buFont typeface="Arial" panose="020B0604020202020204" pitchFamily="34" charset="0"/>
              <a:buChar char="•"/>
            </a:pPr>
            <a:r>
              <a:rPr lang="fr-FR" b="1" dirty="0"/>
              <a:t>27% </a:t>
            </a:r>
            <a:r>
              <a:rPr lang="fr-FR" dirty="0"/>
              <a:t>des visites se font à partir d’un mobile.</a:t>
            </a:r>
          </a:p>
        </p:txBody>
      </p:sp>
    </p:spTree>
    <p:extLst>
      <p:ext uri="{BB962C8B-B14F-4D97-AF65-F5344CB8AC3E}">
        <p14:creationId xmlns:p14="http://schemas.microsoft.com/office/powerpoint/2010/main" val="14415257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Résultat de recherche d'images pour &quot;twitter&quot;">
            <a:extLst>
              <a:ext uri="{FF2B5EF4-FFF2-40B4-BE49-F238E27FC236}">
                <a16:creationId xmlns:a16="http://schemas.microsoft.com/office/drawing/2014/main" xmlns="" id="{0CC41CC2-280C-491D-8517-1F0012E7D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0711" y="1947553"/>
            <a:ext cx="3642577" cy="2962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824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ABD7A67-B9A3-4252-B5B0-1943D25DD634}"/>
              </a:ext>
            </a:extLst>
          </p:cNvPr>
          <p:cNvSpPr/>
          <p:nvPr/>
        </p:nvSpPr>
        <p:spPr>
          <a:xfrm>
            <a:off x="213756" y="1212899"/>
            <a:ext cx="8680862" cy="3365024"/>
          </a:xfrm>
          <a:prstGeom prst="rect">
            <a:avLst/>
          </a:prstGeom>
        </p:spPr>
        <p:txBody>
          <a:bodyPr wrap="square">
            <a:spAutoFit/>
          </a:bodyPr>
          <a:lstStyle/>
          <a:p>
            <a:pPr algn="just">
              <a:lnSpc>
                <a:spcPct val="150000"/>
              </a:lnSpc>
            </a:pPr>
            <a:r>
              <a:rPr lang="fr-FR" b="1" dirty="0">
                <a:latin typeface="Arial" panose="020B0604020202020204" pitchFamily="34" charset="0"/>
              </a:rPr>
              <a:t>Twitter</a:t>
            </a:r>
            <a:r>
              <a:rPr lang="fr-FR" dirty="0">
                <a:latin typeface="Arial" panose="020B0604020202020204" pitchFamily="34" charset="0"/>
              </a:rPr>
              <a:t> est un réseau social de </a:t>
            </a:r>
            <a:r>
              <a:rPr lang="fr-FR" dirty="0" err="1">
                <a:latin typeface="Arial" panose="020B0604020202020204" pitchFamily="34" charset="0"/>
              </a:rPr>
              <a:t>microblogage</a:t>
            </a:r>
            <a:r>
              <a:rPr lang="fr-FR" dirty="0">
                <a:latin typeface="Arial" panose="020B0604020202020204" pitchFamily="34" charset="0"/>
              </a:rPr>
              <a:t> géré par l'entreprise Twitter Inc. </a:t>
            </a:r>
            <a:r>
              <a:rPr lang="fr-FR" b="1" dirty="0">
                <a:latin typeface="Arial" panose="020B0604020202020204" pitchFamily="34" charset="0"/>
              </a:rPr>
              <a:t>Il permet à un utilisateur d’envoyer gratuitement de brefs messages, appelés tweets</a:t>
            </a:r>
            <a:r>
              <a:rPr lang="fr-FR" dirty="0">
                <a:latin typeface="Arial" panose="020B0604020202020204" pitchFamily="34" charset="0"/>
              </a:rPr>
              <a:t>, sur internet, par messagerie instantanée ou par SMS. </a:t>
            </a:r>
          </a:p>
          <a:p>
            <a:pPr algn="just">
              <a:lnSpc>
                <a:spcPct val="150000"/>
              </a:lnSpc>
            </a:pPr>
            <a:endParaRPr lang="fr-FR" dirty="0">
              <a:latin typeface="Arial" panose="020B0604020202020204" pitchFamily="34" charset="0"/>
            </a:endParaRPr>
          </a:p>
          <a:p>
            <a:pPr algn="just">
              <a:lnSpc>
                <a:spcPct val="150000"/>
              </a:lnSpc>
            </a:pPr>
            <a:r>
              <a:rPr lang="fr-FR" dirty="0">
                <a:latin typeface="Arial" panose="020B0604020202020204" pitchFamily="34" charset="0"/>
              </a:rPr>
              <a:t>Ces messages sont limités à </a:t>
            </a:r>
            <a:r>
              <a:rPr lang="fr-FR" b="1" dirty="0">
                <a:latin typeface="Arial" panose="020B0604020202020204" pitchFamily="34" charset="0"/>
              </a:rPr>
              <a:t>280 caractères</a:t>
            </a:r>
            <a:r>
              <a:rPr lang="fr-FR" dirty="0">
                <a:latin typeface="Arial" panose="020B0604020202020204" pitchFamily="34" charset="0"/>
              </a:rPr>
              <a:t>.</a:t>
            </a:r>
          </a:p>
          <a:p>
            <a:pPr algn="just">
              <a:lnSpc>
                <a:spcPct val="150000"/>
              </a:lnSpc>
            </a:pPr>
            <a:endParaRPr lang="fr-FR" dirty="0">
              <a:latin typeface="Arial" panose="020B0604020202020204" pitchFamily="34" charset="0"/>
            </a:endParaRPr>
          </a:p>
          <a:p>
            <a:pPr algn="just">
              <a:lnSpc>
                <a:spcPct val="150000"/>
              </a:lnSpc>
            </a:pPr>
            <a:r>
              <a:rPr lang="fr-FR" dirty="0">
                <a:latin typeface="Arial" panose="020B0604020202020204" pitchFamily="34" charset="0"/>
              </a:rPr>
              <a:t>Twitter a été créé le 21 mars 2006 par Jack Dorsey, </a:t>
            </a:r>
            <a:r>
              <a:rPr lang="fr-FR" dirty="0" err="1">
                <a:latin typeface="Arial" panose="020B0604020202020204" pitchFamily="34" charset="0"/>
              </a:rPr>
              <a:t>Evan</a:t>
            </a:r>
            <a:r>
              <a:rPr lang="fr-FR" dirty="0">
                <a:latin typeface="Arial" panose="020B0604020202020204" pitchFamily="34" charset="0"/>
              </a:rPr>
              <a:t> Williams, </a:t>
            </a:r>
            <a:r>
              <a:rPr lang="fr-FR" dirty="0" err="1">
                <a:latin typeface="Arial" panose="020B0604020202020204" pitchFamily="34" charset="0"/>
              </a:rPr>
              <a:t>Biz</a:t>
            </a:r>
            <a:r>
              <a:rPr lang="fr-FR" dirty="0">
                <a:latin typeface="Arial" panose="020B0604020202020204" pitchFamily="34" charset="0"/>
              </a:rPr>
              <a:t> Stone et Noah Glass, et lancé en juillet de la même année. </a:t>
            </a:r>
            <a:endParaRPr lang="fr-FR" b="0" i="0" dirty="0">
              <a:effectLst/>
              <a:latin typeface="Arial" panose="020B0604020202020204" pitchFamily="34" charset="0"/>
            </a:endParaRPr>
          </a:p>
        </p:txBody>
      </p:sp>
    </p:spTree>
    <p:extLst>
      <p:ext uri="{BB962C8B-B14F-4D97-AF65-F5344CB8AC3E}">
        <p14:creationId xmlns:p14="http://schemas.microsoft.com/office/powerpoint/2010/main" val="442351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347B059-671E-4A06-AD03-26267194B992}"/>
              </a:ext>
            </a:extLst>
          </p:cNvPr>
          <p:cNvSpPr/>
          <p:nvPr/>
        </p:nvSpPr>
        <p:spPr>
          <a:xfrm>
            <a:off x="410307" y="798261"/>
            <a:ext cx="8323385" cy="2118529"/>
          </a:xfrm>
          <a:prstGeom prst="rect">
            <a:avLst/>
          </a:prstGeom>
        </p:spPr>
        <p:txBody>
          <a:bodyPr wrap="square">
            <a:spAutoFit/>
          </a:bodyPr>
          <a:lstStyle/>
          <a:p>
            <a:pPr algn="just">
              <a:lnSpc>
                <a:spcPct val="150000"/>
              </a:lnSpc>
            </a:pPr>
            <a:r>
              <a:rPr lang="fr-FR" dirty="0">
                <a:latin typeface="Arial" panose="020B0604020202020204" pitchFamily="34" charset="0"/>
              </a:rPr>
              <a:t>Au 5 mars 2017, Twitter compte 313 millions d’utilisateurs actifs par mois avec 500 millions de tweets envoyés par jour et est disponible en plus de 40 langues. </a:t>
            </a:r>
          </a:p>
          <a:p>
            <a:pPr algn="just">
              <a:lnSpc>
                <a:spcPct val="150000"/>
              </a:lnSpc>
            </a:pPr>
            <a:endParaRPr lang="fr-FR" b="1" dirty="0">
              <a:latin typeface="Arial" panose="020B0604020202020204" pitchFamily="34" charset="0"/>
            </a:endParaRPr>
          </a:p>
          <a:p>
            <a:pPr algn="just">
              <a:lnSpc>
                <a:spcPct val="150000"/>
              </a:lnSpc>
            </a:pPr>
            <a:r>
              <a:rPr lang="fr-FR" b="1" dirty="0">
                <a:latin typeface="Arial" panose="020B0604020202020204" pitchFamily="34" charset="0"/>
              </a:rPr>
              <a:t>En 2018, Twitter annonce pour la première fois avoir fait du profit, notamment à la suite de restrictions budgétaires.</a:t>
            </a:r>
          </a:p>
        </p:txBody>
      </p:sp>
    </p:spTree>
    <p:extLst>
      <p:ext uri="{BB962C8B-B14F-4D97-AF65-F5344CB8AC3E}">
        <p14:creationId xmlns:p14="http://schemas.microsoft.com/office/powerpoint/2010/main" val="2510578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09D486A-C579-4E5E-87FC-FF0FB66300A9}"/>
              </a:ext>
            </a:extLst>
          </p:cNvPr>
          <p:cNvSpPr/>
          <p:nvPr/>
        </p:nvSpPr>
        <p:spPr>
          <a:xfrm>
            <a:off x="356260" y="366639"/>
            <a:ext cx="8431480" cy="507831"/>
          </a:xfrm>
          <a:prstGeom prst="rect">
            <a:avLst/>
          </a:prstGeom>
        </p:spPr>
        <p:txBody>
          <a:bodyPr wrap="square">
            <a:spAutoFit/>
          </a:bodyPr>
          <a:lstStyle/>
          <a:p>
            <a:pPr algn="just">
              <a:lnSpc>
                <a:spcPct val="150000"/>
              </a:lnSpc>
            </a:pPr>
            <a:r>
              <a:rPr lang="fr-FR" b="1" dirty="0">
                <a:latin typeface="Arial" panose="020B0604020202020204" pitchFamily="34" charset="0"/>
              </a:rPr>
              <a:t>Qu’est-ce que Twitter ? Comment fonctionne Twitter ? </a:t>
            </a:r>
            <a:endParaRPr lang="fr-FR" dirty="0"/>
          </a:p>
        </p:txBody>
      </p:sp>
      <p:sp>
        <p:nvSpPr>
          <p:cNvPr id="4" name="Rectangle 3">
            <a:extLst>
              <a:ext uri="{FF2B5EF4-FFF2-40B4-BE49-F238E27FC236}">
                <a16:creationId xmlns:a16="http://schemas.microsoft.com/office/drawing/2014/main" xmlns="" id="{5452D4B6-A12D-41FE-8EA2-F538FAD92222}"/>
              </a:ext>
            </a:extLst>
          </p:cNvPr>
          <p:cNvSpPr/>
          <p:nvPr/>
        </p:nvSpPr>
        <p:spPr>
          <a:xfrm>
            <a:off x="356260" y="929667"/>
            <a:ext cx="5346207" cy="430887"/>
          </a:xfrm>
          <a:prstGeom prst="rect">
            <a:avLst/>
          </a:prstGeom>
        </p:spPr>
        <p:txBody>
          <a:bodyPr wrap="none">
            <a:spAutoFit/>
          </a:bodyPr>
          <a:lstStyle/>
          <a:p>
            <a:pPr fontAlgn="base"/>
            <a:r>
              <a:rPr lang="fr-FR" sz="2200" b="1" dirty="0">
                <a:solidFill>
                  <a:srgbClr val="2C82C5"/>
                </a:solidFill>
                <a:latin typeface="Arial" panose="020B0604020202020204" pitchFamily="34" charset="0"/>
              </a:rPr>
              <a:t>Twitter : le réseau social en temps réel</a:t>
            </a:r>
          </a:p>
        </p:txBody>
      </p:sp>
      <p:sp>
        <p:nvSpPr>
          <p:cNvPr id="5" name="Rectangle 4">
            <a:extLst>
              <a:ext uri="{FF2B5EF4-FFF2-40B4-BE49-F238E27FC236}">
                <a16:creationId xmlns:a16="http://schemas.microsoft.com/office/drawing/2014/main" xmlns="" id="{B0BE76F6-004C-4FF3-8CAE-07013795526D}"/>
              </a:ext>
            </a:extLst>
          </p:cNvPr>
          <p:cNvSpPr/>
          <p:nvPr/>
        </p:nvSpPr>
        <p:spPr>
          <a:xfrm>
            <a:off x="356260" y="1415751"/>
            <a:ext cx="8431480" cy="2534027"/>
          </a:xfrm>
          <a:prstGeom prst="rect">
            <a:avLst/>
          </a:prstGeom>
        </p:spPr>
        <p:txBody>
          <a:bodyPr wrap="square">
            <a:spAutoFit/>
          </a:bodyPr>
          <a:lstStyle/>
          <a:p>
            <a:pPr algn="just" fontAlgn="base">
              <a:lnSpc>
                <a:spcPct val="150000"/>
              </a:lnSpc>
            </a:pPr>
            <a:r>
              <a:rPr lang="fr-FR" b="1" dirty="0">
                <a:solidFill>
                  <a:srgbClr val="79C7C5"/>
                </a:solidFill>
                <a:latin typeface="Arial" panose="020B0604020202020204" pitchFamily="34" charset="0"/>
                <a:cs typeface="Arial" panose="020B0604020202020204" pitchFamily="34" charset="0"/>
              </a:rPr>
              <a:t>Twitter est une plateforme de microblogging</a:t>
            </a:r>
            <a:r>
              <a:rPr lang="fr-FR" dirty="0">
                <a:latin typeface="Arial" panose="020B0604020202020204" pitchFamily="34" charset="0"/>
                <a:cs typeface="Arial" panose="020B0604020202020204" pitchFamily="34" charset="0"/>
              </a:rPr>
              <a:t> permettant à tous ses utilisateurs de publier des messages (les “tweets”) limités à 280 caractères maximum.</a:t>
            </a:r>
          </a:p>
          <a:p>
            <a:pPr algn="just" fontAlgn="base">
              <a:lnSpc>
                <a:spcPct val="150000"/>
              </a:lnSpc>
            </a:pPr>
            <a:endParaRPr lang="fr-FR" dirty="0">
              <a:latin typeface="Arial" panose="020B0604020202020204" pitchFamily="34" charset="0"/>
              <a:cs typeface="Arial" panose="020B0604020202020204" pitchFamily="34" charset="0"/>
            </a:endParaRPr>
          </a:p>
          <a:p>
            <a:pPr algn="just" fontAlgn="base">
              <a:lnSpc>
                <a:spcPct val="150000"/>
              </a:lnSpc>
            </a:pPr>
            <a:r>
              <a:rPr lang="fr-FR" b="1" dirty="0">
                <a:latin typeface="Arial" panose="020B0604020202020204" pitchFamily="34" charset="0"/>
                <a:cs typeface="Arial" panose="020B0604020202020204" pitchFamily="34" charset="0"/>
              </a:rPr>
              <a:t>A la différence de Facebook,</a:t>
            </a:r>
            <a:r>
              <a:rPr lang="fr-FR" dirty="0">
                <a:latin typeface="Arial" panose="020B0604020202020204" pitchFamily="34" charset="0"/>
                <a:cs typeface="Arial" panose="020B0604020202020204" pitchFamily="34" charset="0"/>
              </a:rPr>
              <a:t> tous les </a:t>
            </a:r>
            <a:r>
              <a:rPr lang="fr-FR" dirty="0" err="1">
                <a:latin typeface="Arial" panose="020B0604020202020204" pitchFamily="34" charset="0"/>
                <a:cs typeface="Arial" panose="020B0604020202020204" pitchFamily="34" charset="0"/>
              </a:rPr>
              <a:t>posts</a:t>
            </a:r>
            <a:r>
              <a:rPr lang="fr-FR" dirty="0">
                <a:latin typeface="Arial" panose="020B0604020202020204" pitchFamily="34" charset="0"/>
                <a:cs typeface="Arial" panose="020B0604020202020204" pitchFamily="34" charset="0"/>
              </a:rPr>
              <a:t> sont publics et peuvent donc être consultées par n’importe quel utilisateur, lequel pourra même devenir votre “follower” (un abonné) recevant vos tweets en direct sur sa Timeline.</a:t>
            </a:r>
          </a:p>
        </p:txBody>
      </p:sp>
    </p:spTree>
    <p:extLst>
      <p:ext uri="{BB962C8B-B14F-4D97-AF65-F5344CB8AC3E}">
        <p14:creationId xmlns:p14="http://schemas.microsoft.com/office/powerpoint/2010/main" val="35871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51455E7-E49B-4A42-9E28-9F314494EAAD}"/>
              </a:ext>
            </a:extLst>
          </p:cNvPr>
          <p:cNvSpPr/>
          <p:nvPr/>
        </p:nvSpPr>
        <p:spPr>
          <a:xfrm>
            <a:off x="379926" y="662976"/>
            <a:ext cx="8384147" cy="2949525"/>
          </a:xfrm>
          <a:prstGeom prst="rect">
            <a:avLst/>
          </a:prstGeom>
        </p:spPr>
        <p:txBody>
          <a:bodyPr wrap="square">
            <a:spAutoFit/>
          </a:bodyPr>
          <a:lstStyle/>
          <a:p>
            <a:pPr algn="just" fontAlgn="base">
              <a:lnSpc>
                <a:spcPct val="150000"/>
              </a:lnSpc>
            </a:pPr>
            <a:r>
              <a:rPr lang="fr-FR" b="1" dirty="0">
                <a:solidFill>
                  <a:srgbClr val="79C7C5"/>
                </a:solidFill>
                <a:latin typeface="Arial" panose="020B0604020202020204" pitchFamily="34" charset="0"/>
                <a:cs typeface="Arial" panose="020B0604020202020204" pitchFamily="34" charset="0"/>
              </a:rPr>
              <a:t>Twitter est le réseau social idéal</a:t>
            </a:r>
            <a:r>
              <a:rPr lang="fr-FR" dirty="0">
                <a:latin typeface="Arial" panose="020B0604020202020204" pitchFamily="34" charset="0"/>
                <a:cs typeface="Arial" panose="020B0604020202020204" pitchFamily="34" charset="0"/>
              </a:rPr>
              <a:t> pour capter les informations chaudes (et pas forcément vérifiées). Il constitue en cela un outil puissant de diffusion d’information.</a:t>
            </a:r>
          </a:p>
          <a:p>
            <a:pPr algn="just" fontAlgn="base">
              <a:lnSpc>
                <a:spcPct val="150000"/>
              </a:lnSpc>
            </a:pPr>
            <a:endParaRPr lang="fr-FR" dirty="0">
              <a:latin typeface="Arial" panose="020B0604020202020204" pitchFamily="34" charset="0"/>
              <a:cs typeface="Arial" panose="020B0604020202020204" pitchFamily="34" charset="0"/>
            </a:endParaRPr>
          </a:p>
          <a:p>
            <a:pPr algn="just" fontAlgn="base">
              <a:lnSpc>
                <a:spcPct val="150000"/>
              </a:lnSpc>
            </a:pPr>
            <a:r>
              <a:rPr lang="fr-FR" b="1" dirty="0">
                <a:solidFill>
                  <a:srgbClr val="79C7C5"/>
                </a:solidFill>
                <a:latin typeface="Arial" panose="020B0604020202020204" pitchFamily="34" charset="0"/>
                <a:cs typeface="Arial" panose="020B0604020202020204" pitchFamily="34" charset="0"/>
              </a:rPr>
              <a:t>Twitter permet enfin des contacts directs</a:t>
            </a:r>
            <a:r>
              <a:rPr lang="fr-FR" dirty="0">
                <a:latin typeface="Arial" panose="020B0604020202020204" pitchFamily="34" charset="0"/>
                <a:cs typeface="Arial" panose="020B0604020202020204" pitchFamily="34" charset="0"/>
              </a:rPr>
              <a:t> entre utilisateurs sans niveau de hiérarchie et d’interagir avec des personnalités célèbres ou politiques particulièrement accessibles.</a:t>
            </a:r>
          </a:p>
        </p:txBody>
      </p:sp>
    </p:spTree>
    <p:extLst>
      <p:ext uri="{BB962C8B-B14F-4D97-AF65-F5344CB8AC3E}">
        <p14:creationId xmlns:p14="http://schemas.microsoft.com/office/powerpoint/2010/main" val="18369065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62778690-C62F-4E0A-B64D-6BA152615414}"/>
              </a:ext>
            </a:extLst>
          </p:cNvPr>
          <p:cNvPicPr>
            <a:picLocks noChangeAspect="1"/>
          </p:cNvPicPr>
          <p:nvPr/>
        </p:nvPicPr>
        <p:blipFill rotWithShape="1">
          <a:blip r:embed="rId2"/>
          <a:srcRect l="10185" t="9740" r="9961" b="9740"/>
          <a:stretch/>
        </p:blipFill>
        <p:spPr>
          <a:xfrm>
            <a:off x="1969477" y="826476"/>
            <a:ext cx="5205046" cy="5205047"/>
          </a:xfrm>
          <a:prstGeom prst="rect">
            <a:avLst/>
          </a:prstGeom>
        </p:spPr>
      </p:pic>
    </p:spTree>
    <p:extLst>
      <p:ext uri="{BB962C8B-B14F-4D97-AF65-F5344CB8AC3E}">
        <p14:creationId xmlns:p14="http://schemas.microsoft.com/office/powerpoint/2010/main" val="2313134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BFE6B91-C76F-49AC-AAC5-6B5B76E07A09}"/>
              </a:ext>
            </a:extLst>
          </p:cNvPr>
          <p:cNvSpPr/>
          <p:nvPr/>
        </p:nvSpPr>
        <p:spPr>
          <a:xfrm>
            <a:off x="269630" y="606312"/>
            <a:ext cx="8604739" cy="2750112"/>
          </a:xfrm>
          <a:prstGeom prst="rect">
            <a:avLst/>
          </a:prstGeom>
        </p:spPr>
        <p:txBody>
          <a:bodyPr wrap="square">
            <a:spAutoFit/>
          </a:bodyPr>
          <a:lstStyle/>
          <a:p>
            <a:pPr algn="just">
              <a:lnSpc>
                <a:spcPct val="150000"/>
              </a:lnSpc>
            </a:pPr>
            <a:r>
              <a:rPr lang="fr-FR" b="1" dirty="0">
                <a:latin typeface="+mj-lt"/>
              </a:rPr>
              <a:t>Instagram</a:t>
            </a:r>
            <a:r>
              <a:rPr lang="fr-FR" dirty="0">
                <a:latin typeface="+mj-lt"/>
              </a:rPr>
              <a:t> est une application, un réseau social et un service de partage de photos et de vidéos disponibles sur plates-formes mobiles de type iOS, Android et Windows Phone.</a:t>
            </a:r>
          </a:p>
          <a:p>
            <a:pPr algn="just">
              <a:lnSpc>
                <a:spcPct val="150000"/>
              </a:lnSpc>
            </a:pPr>
            <a:r>
              <a:rPr lang="fr-FR" dirty="0">
                <a:latin typeface="+mj-lt"/>
              </a:rPr>
              <a:t>L'âge minimum requis pour utiliser Instagram est de 13 ans.</a:t>
            </a:r>
          </a:p>
          <a:p>
            <a:pPr algn="just">
              <a:lnSpc>
                <a:spcPct val="150000"/>
              </a:lnSpc>
            </a:pPr>
            <a:r>
              <a:rPr lang="fr-FR" dirty="0">
                <a:latin typeface="+mj-lt"/>
              </a:rPr>
              <a:t>Elle fut cofondée et lancée par l'Américain Kevin </a:t>
            </a:r>
            <a:r>
              <a:rPr lang="fr-FR" dirty="0" err="1">
                <a:latin typeface="+mj-lt"/>
              </a:rPr>
              <a:t>Systrom</a:t>
            </a:r>
            <a:r>
              <a:rPr lang="fr-FR" dirty="0">
                <a:latin typeface="+mj-lt"/>
              </a:rPr>
              <a:t> et le Brésilien Michel Mike Krieger en octobre 2010.</a:t>
            </a:r>
          </a:p>
          <a:p>
            <a:pPr algn="just">
              <a:lnSpc>
                <a:spcPct val="150000"/>
              </a:lnSpc>
            </a:pPr>
            <a:endParaRPr lang="fr-FR" sz="900" dirty="0">
              <a:latin typeface="+mj-lt"/>
            </a:endParaRPr>
          </a:p>
          <a:p>
            <a:pPr algn="just">
              <a:lnSpc>
                <a:spcPct val="150000"/>
              </a:lnSpc>
            </a:pPr>
            <a:r>
              <a:rPr lang="fr-FR" b="1" dirty="0">
                <a:latin typeface="+mj-lt"/>
              </a:rPr>
              <a:t>Instagram revendique plus de 600 millions d'utilisateurs à travers le monde.</a:t>
            </a:r>
            <a:endParaRPr lang="fr-FR" b="0" i="0" dirty="0">
              <a:effectLst/>
              <a:latin typeface="+mj-lt"/>
            </a:endParaRPr>
          </a:p>
        </p:txBody>
      </p:sp>
      <p:pic>
        <p:nvPicPr>
          <p:cNvPr id="3" name="Image 2">
            <a:extLst>
              <a:ext uri="{FF2B5EF4-FFF2-40B4-BE49-F238E27FC236}">
                <a16:creationId xmlns:a16="http://schemas.microsoft.com/office/drawing/2014/main" xmlns="" id="{FC54A363-36D0-400D-A362-DC52AC7861ED}"/>
              </a:ext>
            </a:extLst>
          </p:cNvPr>
          <p:cNvPicPr>
            <a:picLocks noChangeAspect="1"/>
          </p:cNvPicPr>
          <p:nvPr/>
        </p:nvPicPr>
        <p:blipFill>
          <a:blip r:embed="rId2"/>
          <a:stretch>
            <a:fillRect/>
          </a:stretch>
        </p:blipFill>
        <p:spPr>
          <a:xfrm>
            <a:off x="3868615" y="3843215"/>
            <a:ext cx="3950677" cy="2633785"/>
          </a:xfrm>
          <a:prstGeom prst="rect">
            <a:avLst/>
          </a:prstGeom>
          <a:ln>
            <a:noFill/>
          </a:ln>
          <a:effectLst>
            <a:softEdge rad="112500"/>
          </a:effectLst>
        </p:spPr>
      </p:pic>
    </p:spTree>
    <p:extLst>
      <p:ext uri="{BB962C8B-B14F-4D97-AF65-F5344CB8AC3E}">
        <p14:creationId xmlns:p14="http://schemas.microsoft.com/office/powerpoint/2010/main" val="4030300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13BDEC1-9F5F-4294-91EF-AC05A2894A15}"/>
              </a:ext>
            </a:extLst>
          </p:cNvPr>
          <p:cNvSpPr/>
          <p:nvPr/>
        </p:nvSpPr>
        <p:spPr>
          <a:xfrm>
            <a:off x="425003" y="658230"/>
            <a:ext cx="8293994" cy="3788858"/>
          </a:xfrm>
          <a:prstGeom prst="rect">
            <a:avLst/>
          </a:prstGeom>
        </p:spPr>
        <p:txBody>
          <a:bodyPr wrap="square">
            <a:spAutoFit/>
          </a:bodyPr>
          <a:lstStyle/>
          <a:p>
            <a:pPr algn="just">
              <a:lnSpc>
                <a:spcPct val="150000"/>
              </a:lnSpc>
            </a:pPr>
            <a:r>
              <a:rPr lang="fr-FR" dirty="0"/>
              <a:t>Il semblerait que nous avançons vers une nouvelle représentation du monde, une nouvelle manière de voir les choses. </a:t>
            </a:r>
          </a:p>
          <a:p>
            <a:pPr algn="just">
              <a:lnSpc>
                <a:spcPct val="150000"/>
              </a:lnSpc>
            </a:pPr>
            <a:endParaRPr lang="fr-FR" sz="900" dirty="0"/>
          </a:p>
          <a:p>
            <a:pPr algn="just">
              <a:lnSpc>
                <a:spcPct val="150000"/>
              </a:lnSpc>
            </a:pPr>
            <a:r>
              <a:rPr lang="fr-FR" b="1" dirty="0"/>
              <a:t>Nous sommes en train de définir un nouveau modèle cohérent de vision du monde.</a:t>
            </a:r>
          </a:p>
          <a:p>
            <a:pPr algn="just">
              <a:lnSpc>
                <a:spcPct val="150000"/>
              </a:lnSpc>
            </a:pPr>
            <a:endParaRPr lang="fr-FR" sz="900" dirty="0"/>
          </a:p>
          <a:p>
            <a:pPr algn="just">
              <a:lnSpc>
                <a:spcPct val="150000"/>
              </a:lnSpc>
            </a:pPr>
            <a:r>
              <a:rPr lang="fr-FR" b="1" dirty="0">
                <a:solidFill>
                  <a:srgbClr val="717070"/>
                </a:solidFill>
              </a:rPr>
              <a:t>Nos mentalités changent car les nouvelles technologies nous poussent à la coopération </a:t>
            </a:r>
            <a:r>
              <a:rPr lang="fr-FR" dirty="0"/>
              <a:t>comme l’évoquent, entre autres exemples, la création de Wikipédia, des cagnottes en ligne comme </a:t>
            </a:r>
            <a:r>
              <a:rPr lang="fr-FR" dirty="0" err="1"/>
              <a:t>Leetchi</a:t>
            </a:r>
            <a:r>
              <a:rPr lang="fr-FR" dirty="0"/>
              <a:t> ou </a:t>
            </a:r>
            <a:r>
              <a:rPr lang="fr-FR" dirty="0" err="1"/>
              <a:t>Lepotcommun</a:t>
            </a:r>
            <a:r>
              <a:rPr lang="fr-FR" dirty="0"/>
              <a:t>, ou encore des plateformes de financement participatif qui permettent de concrétiser un projet grâce aux dons de « la foule » (crowdfunding en anglais).</a:t>
            </a:r>
          </a:p>
        </p:txBody>
      </p:sp>
      <p:pic>
        <p:nvPicPr>
          <p:cNvPr id="3" name="Image 2">
            <a:extLst>
              <a:ext uri="{FF2B5EF4-FFF2-40B4-BE49-F238E27FC236}">
                <a16:creationId xmlns:a16="http://schemas.microsoft.com/office/drawing/2014/main" xmlns="" id="{5095BDC4-6009-4206-AF0B-2E31A1D7B83E}"/>
              </a:ext>
            </a:extLst>
          </p:cNvPr>
          <p:cNvPicPr>
            <a:picLocks noChangeAspect="1"/>
          </p:cNvPicPr>
          <p:nvPr/>
        </p:nvPicPr>
        <p:blipFill>
          <a:blip r:embed="rId2"/>
          <a:stretch>
            <a:fillRect/>
          </a:stretch>
        </p:blipFill>
        <p:spPr>
          <a:xfrm>
            <a:off x="4018208" y="4410084"/>
            <a:ext cx="3644385" cy="2074093"/>
          </a:xfrm>
          <a:prstGeom prst="rect">
            <a:avLst/>
          </a:prstGeom>
          <a:ln>
            <a:noFill/>
          </a:ln>
          <a:effectLst>
            <a:softEdge rad="112500"/>
          </a:effectLst>
        </p:spPr>
      </p:pic>
    </p:spTree>
    <p:extLst>
      <p:ext uri="{BB962C8B-B14F-4D97-AF65-F5344CB8AC3E}">
        <p14:creationId xmlns:p14="http://schemas.microsoft.com/office/powerpoint/2010/main" val="147889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88276DB-FD93-4B8F-919F-3AF0CD5D5DF6}"/>
              </a:ext>
            </a:extLst>
          </p:cNvPr>
          <p:cNvSpPr/>
          <p:nvPr/>
        </p:nvSpPr>
        <p:spPr>
          <a:xfrm>
            <a:off x="298938" y="577170"/>
            <a:ext cx="8546124" cy="2126864"/>
          </a:xfrm>
          <a:prstGeom prst="rect">
            <a:avLst/>
          </a:prstGeom>
        </p:spPr>
        <p:txBody>
          <a:bodyPr wrap="square">
            <a:spAutoFit/>
          </a:bodyPr>
          <a:lstStyle/>
          <a:p>
            <a:pPr algn="just">
              <a:lnSpc>
                <a:spcPct val="150000"/>
              </a:lnSpc>
            </a:pPr>
            <a:r>
              <a:rPr lang="fr-FR" b="1" dirty="0">
                <a:latin typeface="+mj-lt"/>
              </a:rPr>
              <a:t>Instagram permet de partager ses photographies et ses vidéos avec son réseau d'amis</a:t>
            </a:r>
            <a:r>
              <a:rPr lang="fr-FR" dirty="0">
                <a:latin typeface="+mj-lt"/>
              </a:rPr>
              <a:t>, de fournir une appréciation positive (fonction « j'aime ») et de laisser des commentaires sur les clichés déposés par les autres utilisateurs.</a:t>
            </a:r>
          </a:p>
          <a:p>
            <a:pPr algn="just">
              <a:lnSpc>
                <a:spcPct val="150000"/>
              </a:lnSpc>
            </a:pPr>
            <a:r>
              <a:rPr lang="fr-FR" dirty="0">
                <a:latin typeface="+mj-lt"/>
              </a:rPr>
              <a:t>Elle permet aussi de dialoguer avec les membres via l'utilisation de la messagerie interne appelée « Instagram direct »</a:t>
            </a:r>
          </a:p>
        </p:txBody>
      </p:sp>
    </p:spTree>
    <p:extLst>
      <p:ext uri="{BB962C8B-B14F-4D97-AF65-F5344CB8AC3E}">
        <p14:creationId xmlns:p14="http://schemas.microsoft.com/office/powerpoint/2010/main" val="1392296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0B600F4-4E37-4BAD-8AF8-D4249E93C01C}"/>
              </a:ext>
            </a:extLst>
          </p:cNvPr>
          <p:cNvSpPr/>
          <p:nvPr/>
        </p:nvSpPr>
        <p:spPr>
          <a:xfrm>
            <a:off x="422030" y="517757"/>
            <a:ext cx="8299939" cy="2957861"/>
          </a:xfrm>
          <a:prstGeom prst="rect">
            <a:avLst/>
          </a:prstGeom>
        </p:spPr>
        <p:txBody>
          <a:bodyPr wrap="square">
            <a:spAutoFit/>
          </a:bodyPr>
          <a:lstStyle/>
          <a:p>
            <a:pPr algn="just">
              <a:lnSpc>
                <a:spcPct val="150000"/>
              </a:lnSpc>
            </a:pPr>
            <a:r>
              <a:rPr lang="fr-FR" b="1" dirty="0">
                <a:latin typeface="+mj-lt"/>
              </a:rPr>
              <a:t>Instagram s'impose aujourd'hui comme un média social de premier plan</a:t>
            </a:r>
            <a:r>
              <a:rPr lang="fr-FR" dirty="0">
                <a:latin typeface="+mj-lt"/>
              </a:rPr>
              <a:t>. </a:t>
            </a:r>
          </a:p>
          <a:p>
            <a:pPr algn="just">
              <a:lnSpc>
                <a:spcPct val="150000"/>
              </a:lnSpc>
            </a:pPr>
            <a:r>
              <a:rPr lang="fr-FR" dirty="0">
                <a:latin typeface="+mj-lt"/>
              </a:rPr>
              <a:t>Il affiche des particularités notables par rapport aux autres réseaux majeurs comme Facebook, Twitter, Pinterest, ou Snapchat ; il permet de publier des vidéos (d'une durée de 1 minute max.) ou des photos (qui peuvent être retouchées directement sur le réseau avec une dizaine de filtres différents) sur un compte personnel, celles-ci sont par la suite visibles par d'autres utilisateurs du réseau et restent sur ce compte indéfiniment.</a:t>
            </a:r>
          </a:p>
        </p:txBody>
      </p:sp>
      <p:pic>
        <p:nvPicPr>
          <p:cNvPr id="3" name="Image 2">
            <a:extLst>
              <a:ext uri="{FF2B5EF4-FFF2-40B4-BE49-F238E27FC236}">
                <a16:creationId xmlns:a16="http://schemas.microsoft.com/office/drawing/2014/main" xmlns="" id="{8A8FEA62-6FDB-44E0-BF8D-6E737252E545}"/>
              </a:ext>
            </a:extLst>
          </p:cNvPr>
          <p:cNvPicPr>
            <a:picLocks noChangeAspect="1"/>
          </p:cNvPicPr>
          <p:nvPr/>
        </p:nvPicPr>
        <p:blipFill>
          <a:blip r:embed="rId2"/>
          <a:stretch>
            <a:fillRect/>
          </a:stretch>
        </p:blipFill>
        <p:spPr>
          <a:xfrm>
            <a:off x="2979127" y="3672253"/>
            <a:ext cx="4764266" cy="2667989"/>
          </a:xfrm>
          <a:prstGeom prst="rect">
            <a:avLst/>
          </a:prstGeom>
          <a:ln>
            <a:noFill/>
          </a:ln>
          <a:effectLst>
            <a:softEdge rad="112500"/>
          </a:effectLst>
        </p:spPr>
      </p:pic>
    </p:spTree>
    <p:extLst>
      <p:ext uri="{BB962C8B-B14F-4D97-AF65-F5344CB8AC3E}">
        <p14:creationId xmlns:p14="http://schemas.microsoft.com/office/powerpoint/2010/main" val="1769636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xmlns="" id="{633BEC3C-1A8D-4671-9725-9B59615961A2}"/>
              </a:ext>
            </a:extLst>
          </p:cNvPr>
          <p:cNvPicPr>
            <a:picLocks noChangeAspect="1"/>
          </p:cNvPicPr>
          <p:nvPr/>
        </p:nvPicPr>
        <p:blipFill rotWithShape="1">
          <a:blip r:embed="rId2"/>
          <a:srcRect l="12246" t="22196" r="9289" b="21628"/>
          <a:stretch/>
        </p:blipFill>
        <p:spPr>
          <a:xfrm>
            <a:off x="2217761" y="1743501"/>
            <a:ext cx="4708478" cy="3370997"/>
          </a:xfrm>
          <a:prstGeom prst="rect">
            <a:avLst/>
          </a:prstGeom>
        </p:spPr>
      </p:pic>
    </p:spTree>
    <p:extLst>
      <p:ext uri="{BB962C8B-B14F-4D97-AF65-F5344CB8AC3E}">
        <p14:creationId xmlns:p14="http://schemas.microsoft.com/office/powerpoint/2010/main" val="19374712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C34E7AE-00B6-4635-B13C-D4A49B487766}"/>
              </a:ext>
            </a:extLst>
          </p:cNvPr>
          <p:cNvSpPr/>
          <p:nvPr/>
        </p:nvSpPr>
        <p:spPr>
          <a:xfrm>
            <a:off x="334370" y="675424"/>
            <a:ext cx="8475259" cy="5243102"/>
          </a:xfrm>
          <a:prstGeom prst="rect">
            <a:avLst/>
          </a:prstGeom>
        </p:spPr>
        <p:txBody>
          <a:bodyPr wrap="square">
            <a:spAutoFit/>
          </a:bodyPr>
          <a:lstStyle/>
          <a:p>
            <a:pPr algn="just">
              <a:lnSpc>
                <a:spcPct val="150000"/>
              </a:lnSpc>
            </a:pPr>
            <a:r>
              <a:rPr lang="fr-FR" dirty="0" err="1">
                <a:latin typeface="+mj-lt"/>
              </a:rPr>
              <a:t>Youtube</a:t>
            </a:r>
            <a:r>
              <a:rPr lang="fr-FR" dirty="0">
                <a:latin typeface="+mj-lt"/>
              </a:rPr>
              <a:t> a été créé en février 2005 par d’anciens employés de </a:t>
            </a:r>
            <a:r>
              <a:rPr lang="fr-FR" dirty="0" err="1">
                <a:latin typeface="+mj-lt"/>
              </a:rPr>
              <a:t>Paypal</a:t>
            </a:r>
            <a:r>
              <a:rPr lang="fr-FR" dirty="0">
                <a:latin typeface="+mj-lt"/>
              </a:rPr>
              <a:t> puis a été acheté par Google en 2006. </a:t>
            </a:r>
          </a:p>
          <a:p>
            <a:pPr algn="just">
              <a:lnSpc>
                <a:spcPct val="150000"/>
              </a:lnSpc>
            </a:pPr>
            <a:endParaRPr lang="fr-FR" sz="900" dirty="0">
              <a:latin typeface="+mj-lt"/>
            </a:endParaRPr>
          </a:p>
          <a:p>
            <a:pPr algn="just">
              <a:lnSpc>
                <a:spcPct val="150000"/>
              </a:lnSpc>
            </a:pPr>
            <a:r>
              <a:rPr lang="fr-FR" b="1" dirty="0">
                <a:latin typeface="+mj-lt"/>
              </a:rPr>
              <a:t>Ce réseau social vous permet d’héberger vos vidéos gratuitement sur votre propre profil, « chaîne ». </a:t>
            </a:r>
          </a:p>
          <a:p>
            <a:pPr algn="just">
              <a:lnSpc>
                <a:spcPct val="150000"/>
              </a:lnSpc>
            </a:pPr>
            <a:endParaRPr lang="fr-FR" sz="900" dirty="0">
              <a:latin typeface="+mj-lt"/>
            </a:endParaRPr>
          </a:p>
          <a:p>
            <a:pPr algn="just">
              <a:lnSpc>
                <a:spcPct val="150000"/>
              </a:lnSpc>
            </a:pPr>
            <a:r>
              <a:rPr lang="fr-FR" dirty="0">
                <a:latin typeface="+mj-lt"/>
              </a:rPr>
              <a:t>Vous pouvez également commentez d’autres vidéos et vous abonner à certains utilisateurs afin de ne pas rater les dernières vidéos publiées de celui-ci. </a:t>
            </a:r>
          </a:p>
          <a:p>
            <a:pPr algn="just">
              <a:lnSpc>
                <a:spcPct val="150000"/>
              </a:lnSpc>
            </a:pPr>
            <a:endParaRPr lang="fr-FR" sz="900" dirty="0">
              <a:latin typeface="+mj-lt"/>
            </a:endParaRPr>
          </a:p>
          <a:p>
            <a:pPr algn="just">
              <a:lnSpc>
                <a:spcPct val="150000"/>
              </a:lnSpc>
            </a:pPr>
            <a:endParaRPr lang="fr-FR" sz="900" dirty="0">
              <a:latin typeface="+mj-lt"/>
            </a:endParaRPr>
          </a:p>
          <a:p>
            <a:pPr algn="just">
              <a:lnSpc>
                <a:spcPct val="150000"/>
              </a:lnSpc>
            </a:pPr>
            <a:r>
              <a:rPr lang="fr-FR" dirty="0" err="1">
                <a:latin typeface="+mj-lt"/>
              </a:rPr>
              <a:t>Youtube</a:t>
            </a:r>
            <a:r>
              <a:rPr lang="fr-FR" dirty="0">
                <a:latin typeface="+mj-lt"/>
              </a:rPr>
              <a:t> n’est pas un simple système de diffusion de vidéo qui pourrait être comparé  à  un  média  traditionnel.  </a:t>
            </a:r>
          </a:p>
          <a:p>
            <a:pPr algn="just">
              <a:lnSpc>
                <a:spcPct val="150000"/>
              </a:lnSpc>
            </a:pPr>
            <a:endParaRPr lang="fr-FR" sz="900" dirty="0">
              <a:latin typeface="+mj-lt"/>
            </a:endParaRPr>
          </a:p>
          <a:p>
            <a:pPr algn="just">
              <a:lnSpc>
                <a:spcPct val="150000"/>
              </a:lnSpc>
            </a:pPr>
            <a:r>
              <a:rPr lang="fr-FR" b="1" dirty="0">
                <a:latin typeface="+mj-lt"/>
              </a:rPr>
              <a:t>Par  toutes  ses fonctionnalités,  il  regroupe  une communauté et est donc caractérisé de réseau social.</a:t>
            </a:r>
          </a:p>
        </p:txBody>
      </p:sp>
    </p:spTree>
    <p:extLst>
      <p:ext uri="{BB962C8B-B14F-4D97-AF65-F5344CB8AC3E}">
        <p14:creationId xmlns:p14="http://schemas.microsoft.com/office/powerpoint/2010/main" val="381567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45BF98D-512F-42BF-AAF5-D0F0EE792D5B}"/>
              </a:ext>
            </a:extLst>
          </p:cNvPr>
          <p:cNvSpPr/>
          <p:nvPr/>
        </p:nvSpPr>
        <p:spPr>
          <a:xfrm>
            <a:off x="293427" y="914319"/>
            <a:ext cx="8557146" cy="4758354"/>
          </a:xfrm>
          <a:prstGeom prst="rect">
            <a:avLst/>
          </a:prstGeom>
        </p:spPr>
        <p:txBody>
          <a:bodyPr wrap="square">
            <a:spAutoFit/>
          </a:bodyPr>
          <a:lstStyle/>
          <a:p>
            <a:pPr algn="ctr">
              <a:lnSpc>
                <a:spcPct val="150000"/>
              </a:lnSpc>
            </a:pPr>
            <a:r>
              <a:rPr lang="fr-FR" sz="2800" b="1" dirty="0">
                <a:latin typeface="+mj-lt"/>
              </a:rPr>
              <a:t>La puissance des youtubeurs</a:t>
            </a:r>
          </a:p>
          <a:p>
            <a:pPr algn="ctr">
              <a:lnSpc>
                <a:spcPct val="150000"/>
              </a:lnSpc>
            </a:pPr>
            <a:endParaRPr lang="fr-FR" sz="900" b="1" dirty="0">
              <a:latin typeface="+mj-lt"/>
            </a:endParaRPr>
          </a:p>
          <a:p>
            <a:pPr algn="just">
              <a:lnSpc>
                <a:spcPct val="150000"/>
              </a:lnSpc>
            </a:pPr>
            <a:r>
              <a:rPr lang="fr-FR" dirty="0" err="1">
                <a:latin typeface="+mj-lt"/>
              </a:rPr>
              <a:t>Youtube</a:t>
            </a:r>
            <a:r>
              <a:rPr lang="fr-FR" dirty="0">
                <a:latin typeface="+mj-lt"/>
              </a:rPr>
              <a:t> est la plateforme d’hébergement la plus populaire en terme d’utilisation et cela est une force. Au delà de ça, que serait </a:t>
            </a:r>
            <a:r>
              <a:rPr lang="fr-FR" dirty="0" err="1">
                <a:latin typeface="+mj-lt"/>
              </a:rPr>
              <a:t>Youtube</a:t>
            </a:r>
            <a:r>
              <a:rPr lang="fr-FR" dirty="0">
                <a:latin typeface="+mj-lt"/>
              </a:rPr>
              <a:t> sans les vidéos des Youtubeurs (utilisateurs de ce réseau social). </a:t>
            </a:r>
          </a:p>
          <a:p>
            <a:pPr algn="just">
              <a:lnSpc>
                <a:spcPct val="150000"/>
              </a:lnSpc>
            </a:pPr>
            <a:endParaRPr lang="fr-FR" sz="900" dirty="0">
              <a:latin typeface="+mj-lt"/>
            </a:endParaRPr>
          </a:p>
          <a:p>
            <a:pPr algn="just">
              <a:lnSpc>
                <a:spcPct val="150000"/>
              </a:lnSpc>
            </a:pPr>
            <a:r>
              <a:rPr lang="fr-FR" dirty="0">
                <a:latin typeface="+mj-lt"/>
              </a:rPr>
              <a:t>Egalement surnommés « vlogueurs », ils possèdent plusieurs milliers d’abonnés et leurs vidéos possèdent plusieurs millions de vues. Beaucoup d’entreprises et de marques font appels à ces personnes afin qu’ils soient présents dans leurs vidéos si regardées. </a:t>
            </a:r>
          </a:p>
          <a:p>
            <a:pPr algn="just">
              <a:lnSpc>
                <a:spcPct val="150000"/>
              </a:lnSpc>
            </a:pPr>
            <a:endParaRPr lang="fr-FR" sz="900" dirty="0">
              <a:latin typeface="+mj-lt"/>
            </a:endParaRPr>
          </a:p>
          <a:p>
            <a:pPr algn="just">
              <a:lnSpc>
                <a:spcPct val="150000"/>
              </a:lnSpc>
            </a:pPr>
            <a:r>
              <a:rPr lang="fr-FR" dirty="0">
                <a:latin typeface="+mj-lt"/>
              </a:rPr>
              <a:t>Vu du Web peut vous aider à contacter ces influenceurs afin de promouvoir vos services et vos produits sur ce réseau social.</a:t>
            </a:r>
          </a:p>
        </p:txBody>
      </p:sp>
    </p:spTree>
    <p:extLst>
      <p:ext uri="{BB962C8B-B14F-4D97-AF65-F5344CB8AC3E}">
        <p14:creationId xmlns:p14="http://schemas.microsoft.com/office/powerpoint/2010/main" val="4137104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A35020C-B09A-49F5-89AF-FEBD5C226DA6}"/>
              </a:ext>
            </a:extLst>
          </p:cNvPr>
          <p:cNvSpPr txBox="1">
            <a:spLocks/>
          </p:cNvSpPr>
          <p:nvPr/>
        </p:nvSpPr>
        <p:spPr>
          <a:xfrm>
            <a:off x="527384" y="2406565"/>
            <a:ext cx="8089232" cy="681623"/>
          </a:xfrm>
          <a:prstGeom prst="rect">
            <a:avLst/>
          </a:prstGeom>
        </p:spPr>
        <p:txBody>
          <a:bodyPr/>
          <a:lstStyle>
            <a:lvl1pPr algn="ctr" defTabSz="457200" rtl="0" eaLnBrk="1" latinLnBrk="0" hangingPunct="1">
              <a:spcBef>
                <a:spcPct val="0"/>
              </a:spcBef>
              <a:buNone/>
              <a:defRPr sz="3000" kern="1200">
                <a:solidFill>
                  <a:schemeClr val="tx1"/>
                </a:solidFill>
                <a:latin typeface="+mn-lt"/>
                <a:ea typeface="+mj-ea"/>
                <a:cs typeface="Gotham"/>
              </a:defRPr>
            </a:lvl1pPr>
          </a:lstStyle>
          <a:p>
            <a:r>
              <a:rPr lang="fr-FR" sz="5000" b="1" dirty="0">
                <a:solidFill>
                  <a:srgbClr val="2C82C5"/>
                </a:solidFill>
              </a:rPr>
              <a:t>Utilité professionnelle des réseaux sociaux</a:t>
            </a:r>
          </a:p>
        </p:txBody>
      </p:sp>
    </p:spTree>
    <p:extLst>
      <p:ext uri="{BB962C8B-B14F-4D97-AF65-F5344CB8AC3E}">
        <p14:creationId xmlns:p14="http://schemas.microsoft.com/office/powerpoint/2010/main" val="1175144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54D477C-8F4F-4BF6-9E78-5125E1ABC0C6}"/>
              </a:ext>
            </a:extLst>
          </p:cNvPr>
          <p:cNvSpPr/>
          <p:nvPr/>
        </p:nvSpPr>
        <p:spPr>
          <a:xfrm>
            <a:off x="246811" y="524740"/>
            <a:ext cx="8433550" cy="3917996"/>
          </a:xfrm>
          <a:prstGeom prst="rect">
            <a:avLst/>
          </a:prstGeom>
        </p:spPr>
        <p:txBody>
          <a:bodyPr wrap="square">
            <a:spAutoFit/>
          </a:bodyPr>
          <a:lstStyle/>
          <a:p>
            <a:pPr algn="just">
              <a:lnSpc>
                <a:spcPct val="150000"/>
              </a:lnSpc>
            </a:pPr>
            <a:r>
              <a:rPr lang="fr-FR" sz="2000" b="1" dirty="0">
                <a:solidFill>
                  <a:srgbClr val="79C7C5"/>
                </a:solidFill>
              </a:rPr>
              <a:t>Rendre l’entreprise ou la marque visible</a:t>
            </a:r>
          </a:p>
          <a:p>
            <a:pPr algn="just">
              <a:lnSpc>
                <a:spcPct val="150000"/>
              </a:lnSpc>
            </a:pPr>
            <a:endParaRPr lang="fr-FR" sz="2000" b="1" dirty="0">
              <a:solidFill>
                <a:srgbClr val="79C7C5"/>
              </a:solidFill>
            </a:endParaRPr>
          </a:p>
          <a:p>
            <a:pPr algn="just">
              <a:lnSpc>
                <a:spcPct val="150000"/>
              </a:lnSpc>
            </a:pPr>
            <a:r>
              <a:rPr lang="fr-FR" b="1" dirty="0"/>
              <a:t>Comment faire ?</a:t>
            </a:r>
          </a:p>
          <a:p>
            <a:pPr algn="just">
              <a:lnSpc>
                <a:spcPct val="150000"/>
              </a:lnSpc>
            </a:pPr>
            <a:endParaRPr lang="fr-FR" b="1" dirty="0"/>
          </a:p>
          <a:p>
            <a:pPr algn="just">
              <a:lnSpc>
                <a:spcPct val="150000"/>
              </a:lnSpc>
            </a:pPr>
            <a:endParaRPr lang="fr-FR" b="1" dirty="0"/>
          </a:p>
          <a:p>
            <a:pPr algn="ctr">
              <a:lnSpc>
                <a:spcPct val="150000"/>
              </a:lnSpc>
            </a:pPr>
            <a:r>
              <a:rPr lang="fr-FR" sz="8000" b="1" dirty="0"/>
              <a:t>_ _ _ _ _ _ _ _</a:t>
            </a:r>
            <a:endParaRPr lang="fr-FR" sz="8000" dirty="0"/>
          </a:p>
        </p:txBody>
      </p:sp>
    </p:spTree>
    <p:extLst>
      <p:ext uri="{BB962C8B-B14F-4D97-AF65-F5344CB8AC3E}">
        <p14:creationId xmlns:p14="http://schemas.microsoft.com/office/powerpoint/2010/main" val="3081304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457B472-7E6F-418A-AD08-6D3529EE29A8}"/>
              </a:ext>
            </a:extLst>
          </p:cNvPr>
          <p:cNvSpPr/>
          <p:nvPr/>
        </p:nvSpPr>
        <p:spPr>
          <a:xfrm>
            <a:off x="1653603" y="1805646"/>
            <a:ext cx="5836791" cy="2162130"/>
          </a:xfrm>
          <a:prstGeom prst="rect">
            <a:avLst/>
          </a:prstGeom>
        </p:spPr>
        <p:txBody>
          <a:bodyPr wrap="none">
            <a:spAutoFit/>
          </a:bodyPr>
          <a:lstStyle/>
          <a:p>
            <a:pPr algn="ctr">
              <a:lnSpc>
                <a:spcPct val="150000"/>
              </a:lnSpc>
            </a:pPr>
            <a:r>
              <a:rPr lang="fr-FR" sz="10000" b="1" dirty="0">
                <a:solidFill>
                  <a:srgbClr val="CB4D60"/>
                </a:solidFill>
              </a:rPr>
              <a:t>STRATEGIE</a:t>
            </a:r>
            <a:endParaRPr lang="fr-FR" sz="10000" dirty="0">
              <a:solidFill>
                <a:srgbClr val="CB4D60"/>
              </a:solidFill>
            </a:endParaRPr>
          </a:p>
        </p:txBody>
      </p:sp>
    </p:spTree>
    <p:extLst>
      <p:ext uri="{BB962C8B-B14F-4D97-AF65-F5344CB8AC3E}">
        <p14:creationId xmlns:p14="http://schemas.microsoft.com/office/powerpoint/2010/main" val="29653342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E7776E6-DAB1-411F-B523-F995B1D9EBC3}"/>
              </a:ext>
            </a:extLst>
          </p:cNvPr>
          <p:cNvSpPr/>
          <p:nvPr/>
        </p:nvSpPr>
        <p:spPr>
          <a:xfrm>
            <a:off x="470079" y="637385"/>
            <a:ext cx="8042856" cy="547714"/>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fr-FR" sz="2200" b="1" dirty="0">
                <a:solidFill>
                  <a:srgbClr val="CB4D60"/>
                </a:solidFill>
              </a:rPr>
              <a:t>Fidéliser et échanger avec ses clients</a:t>
            </a:r>
          </a:p>
        </p:txBody>
      </p:sp>
      <p:pic>
        <p:nvPicPr>
          <p:cNvPr id="3" name="Image 2">
            <a:extLst>
              <a:ext uri="{FF2B5EF4-FFF2-40B4-BE49-F238E27FC236}">
                <a16:creationId xmlns:a16="http://schemas.microsoft.com/office/drawing/2014/main" xmlns="" id="{9641169E-3361-4F3A-9AD2-C275377D2E3C}"/>
              </a:ext>
            </a:extLst>
          </p:cNvPr>
          <p:cNvPicPr>
            <a:picLocks noChangeAspect="1"/>
          </p:cNvPicPr>
          <p:nvPr/>
        </p:nvPicPr>
        <p:blipFill>
          <a:blip r:embed="rId2"/>
          <a:stretch>
            <a:fillRect/>
          </a:stretch>
        </p:blipFill>
        <p:spPr>
          <a:xfrm>
            <a:off x="4113121" y="1824692"/>
            <a:ext cx="4399814" cy="3208615"/>
          </a:xfrm>
          <a:prstGeom prst="rect">
            <a:avLst/>
          </a:prstGeom>
          <a:ln>
            <a:noFill/>
          </a:ln>
          <a:effectLst>
            <a:softEdge rad="112500"/>
          </a:effectLst>
        </p:spPr>
      </p:pic>
    </p:spTree>
    <p:extLst>
      <p:ext uri="{BB962C8B-B14F-4D97-AF65-F5344CB8AC3E}">
        <p14:creationId xmlns:p14="http://schemas.microsoft.com/office/powerpoint/2010/main" val="7040903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400D6F5-A738-48EC-915A-D3A6EA9CF04D}"/>
              </a:ext>
            </a:extLst>
          </p:cNvPr>
          <p:cNvSpPr/>
          <p:nvPr/>
        </p:nvSpPr>
        <p:spPr>
          <a:xfrm>
            <a:off x="470079" y="637385"/>
            <a:ext cx="8042856" cy="1055545"/>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fr-FR" sz="2200" b="1" dirty="0">
                <a:solidFill>
                  <a:srgbClr val="CB4D60"/>
                </a:solidFill>
              </a:rPr>
              <a:t>Fidéliser et échanger avec ses clients</a:t>
            </a:r>
          </a:p>
          <a:p>
            <a:pPr marL="285750" indent="-285750" algn="just">
              <a:lnSpc>
                <a:spcPct val="150000"/>
              </a:lnSpc>
              <a:buFont typeface="Arial" panose="020B0604020202020204" pitchFamily="34" charset="0"/>
              <a:buChar char="•"/>
            </a:pPr>
            <a:r>
              <a:rPr lang="fr-FR" sz="2200" b="1" dirty="0">
                <a:solidFill>
                  <a:srgbClr val="CB4D60"/>
                </a:solidFill>
              </a:rPr>
              <a:t>Savoir se livrer sans trop se dévoiler (du contenu)</a:t>
            </a:r>
          </a:p>
        </p:txBody>
      </p:sp>
      <p:pic>
        <p:nvPicPr>
          <p:cNvPr id="3" name="Image 2">
            <a:extLst>
              <a:ext uri="{FF2B5EF4-FFF2-40B4-BE49-F238E27FC236}">
                <a16:creationId xmlns:a16="http://schemas.microsoft.com/office/drawing/2014/main" xmlns="" id="{99D2B40A-3924-41E4-A5A5-061F13483B5E}"/>
              </a:ext>
            </a:extLst>
          </p:cNvPr>
          <p:cNvPicPr>
            <a:picLocks noChangeAspect="1"/>
          </p:cNvPicPr>
          <p:nvPr/>
        </p:nvPicPr>
        <p:blipFill rotWithShape="1">
          <a:blip r:embed="rId2"/>
          <a:srcRect b="12880"/>
          <a:stretch/>
        </p:blipFill>
        <p:spPr>
          <a:xfrm>
            <a:off x="3059939" y="2717442"/>
            <a:ext cx="5560186" cy="2279561"/>
          </a:xfrm>
          <a:prstGeom prst="rect">
            <a:avLst/>
          </a:prstGeom>
          <a:ln>
            <a:noFill/>
          </a:ln>
          <a:effectLst>
            <a:softEdge rad="112500"/>
          </a:effectLst>
        </p:spPr>
      </p:pic>
    </p:spTree>
    <p:extLst>
      <p:ext uri="{BB962C8B-B14F-4D97-AF65-F5344CB8AC3E}">
        <p14:creationId xmlns:p14="http://schemas.microsoft.com/office/powerpoint/2010/main" val="4223292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18EF7A1-6453-4EFE-BA2B-5731A3BEB92A}"/>
              </a:ext>
            </a:extLst>
          </p:cNvPr>
          <p:cNvSpPr/>
          <p:nvPr/>
        </p:nvSpPr>
        <p:spPr>
          <a:xfrm>
            <a:off x="334851" y="491010"/>
            <a:ext cx="8474298" cy="3373359"/>
          </a:xfrm>
          <a:prstGeom prst="rect">
            <a:avLst/>
          </a:prstGeom>
        </p:spPr>
        <p:txBody>
          <a:bodyPr wrap="square">
            <a:spAutoFit/>
          </a:bodyPr>
          <a:lstStyle/>
          <a:p>
            <a:pPr algn="just">
              <a:lnSpc>
                <a:spcPct val="150000"/>
              </a:lnSpc>
            </a:pPr>
            <a:r>
              <a:rPr lang="fr-FR" dirty="0"/>
              <a:t>Ces changements doivent nous donner à réfléchir. </a:t>
            </a:r>
          </a:p>
          <a:p>
            <a:pPr algn="just">
              <a:lnSpc>
                <a:spcPct val="150000"/>
              </a:lnSpc>
            </a:pPr>
            <a:endParaRPr lang="fr-FR" sz="900" dirty="0"/>
          </a:p>
          <a:p>
            <a:pPr algn="just">
              <a:lnSpc>
                <a:spcPct val="150000"/>
              </a:lnSpc>
            </a:pPr>
            <a:r>
              <a:rPr lang="fr-FR" b="1" dirty="0">
                <a:solidFill>
                  <a:srgbClr val="717070"/>
                </a:solidFill>
              </a:rPr>
              <a:t>Si nous vivons aujourd’hui dans un monde connecté, mondialisé et instantané, nos interlocuteurs attendent des entreprises la même réactivité. </a:t>
            </a:r>
          </a:p>
          <a:p>
            <a:pPr algn="just">
              <a:lnSpc>
                <a:spcPct val="150000"/>
              </a:lnSpc>
            </a:pPr>
            <a:endParaRPr lang="fr-FR" dirty="0"/>
          </a:p>
          <a:p>
            <a:pPr algn="just">
              <a:lnSpc>
                <a:spcPct val="150000"/>
              </a:lnSpc>
            </a:pPr>
            <a:r>
              <a:rPr lang="fr-FR" dirty="0"/>
              <a:t>Que sera notre activité professionnelle d’ici dix ans ? </a:t>
            </a:r>
          </a:p>
          <a:p>
            <a:pPr algn="just">
              <a:lnSpc>
                <a:spcPct val="150000"/>
              </a:lnSpc>
            </a:pPr>
            <a:endParaRPr lang="fr-FR" sz="900" dirty="0"/>
          </a:p>
          <a:p>
            <a:pPr algn="just">
              <a:lnSpc>
                <a:spcPct val="150000"/>
              </a:lnSpc>
            </a:pPr>
            <a:r>
              <a:rPr lang="fr-FR" b="1" dirty="0"/>
              <a:t>Ne doit-on pas anticiper la révolution qui est en marche afin de ne pas être rapidement dépassés ?</a:t>
            </a:r>
          </a:p>
        </p:txBody>
      </p:sp>
      <p:pic>
        <p:nvPicPr>
          <p:cNvPr id="3" name="Image 2">
            <a:extLst>
              <a:ext uri="{FF2B5EF4-FFF2-40B4-BE49-F238E27FC236}">
                <a16:creationId xmlns:a16="http://schemas.microsoft.com/office/drawing/2014/main" xmlns="" id="{B1E76078-B2B4-4124-AEDA-13D406B8571C}"/>
              </a:ext>
            </a:extLst>
          </p:cNvPr>
          <p:cNvPicPr>
            <a:picLocks noChangeAspect="1"/>
          </p:cNvPicPr>
          <p:nvPr/>
        </p:nvPicPr>
        <p:blipFill>
          <a:blip r:embed="rId2"/>
          <a:stretch>
            <a:fillRect/>
          </a:stretch>
        </p:blipFill>
        <p:spPr>
          <a:xfrm>
            <a:off x="5613042" y="3746139"/>
            <a:ext cx="1747234" cy="2620851"/>
          </a:xfrm>
          <a:prstGeom prst="rect">
            <a:avLst/>
          </a:prstGeom>
          <a:ln>
            <a:noFill/>
          </a:ln>
          <a:effectLst>
            <a:softEdge rad="112500"/>
          </a:effectLst>
        </p:spPr>
      </p:pic>
    </p:spTree>
    <p:extLst>
      <p:ext uri="{BB962C8B-B14F-4D97-AF65-F5344CB8AC3E}">
        <p14:creationId xmlns:p14="http://schemas.microsoft.com/office/powerpoint/2010/main" val="10927200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676012B-162A-4035-8015-04120B39788F}"/>
              </a:ext>
            </a:extLst>
          </p:cNvPr>
          <p:cNvSpPr/>
          <p:nvPr/>
        </p:nvSpPr>
        <p:spPr>
          <a:xfrm>
            <a:off x="470079" y="637385"/>
            <a:ext cx="8042856" cy="1563377"/>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fr-FR" sz="2200" b="1" dirty="0">
                <a:solidFill>
                  <a:srgbClr val="CB4D60"/>
                </a:solidFill>
              </a:rPr>
              <a:t>Fidéliser et échanger avec ses clients</a:t>
            </a:r>
          </a:p>
          <a:p>
            <a:pPr marL="285750" indent="-285750" algn="just">
              <a:lnSpc>
                <a:spcPct val="150000"/>
              </a:lnSpc>
              <a:buFont typeface="Arial" panose="020B0604020202020204" pitchFamily="34" charset="0"/>
              <a:buChar char="•"/>
            </a:pPr>
            <a:r>
              <a:rPr lang="fr-FR" sz="2200" b="1" dirty="0">
                <a:solidFill>
                  <a:srgbClr val="CB4D60"/>
                </a:solidFill>
              </a:rPr>
              <a:t>Savoir se livrer sans trop se dévoiler (du contenu)</a:t>
            </a:r>
          </a:p>
          <a:p>
            <a:pPr marL="285750" indent="-285750" algn="just">
              <a:lnSpc>
                <a:spcPct val="150000"/>
              </a:lnSpc>
              <a:buFont typeface="Arial" panose="020B0604020202020204" pitchFamily="34" charset="0"/>
              <a:buChar char="•"/>
            </a:pPr>
            <a:r>
              <a:rPr lang="fr-FR" sz="2200" b="1" dirty="0">
                <a:solidFill>
                  <a:srgbClr val="CB4D60"/>
                </a:solidFill>
              </a:rPr>
              <a:t>Faire des partages</a:t>
            </a:r>
          </a:p>
        </p:txBody>
      </p:sp>
      <p:pic>
        <p:nvPicPr>
          <p:cNvPr id="3" name="Image 2">
            <a:extLst>
              <a:ext uri="{FF2B5EF4-FFF2-40B4-BE49-F238E27FC236}">
                <a16:creationId xmlns:a16="http://schemas.microsoft.com/office/drawing/2014/main" xmlns="" id="{B8DE8BEA-2746-40EC-B858-0D29D6B0E5E3}"/>
              </a:ext>
            </a:extLst>
          </p:cNvPr>
          <p:cNvPicPr>
            <a:picLocks noChangeAspect="1"/>
          </p:cNvPicPr>
          <p:nvPr/>
        </p:nvPicPr>
        <p:blipFill>
          <a:blip r:embed="rId2"/>
          <a:stretch>
            <a:fillRect/>
          </a:stretch>
        </p:blipFill>
        <p:spPr>
          <a:xfrm>
            <a:off x="3638593" y="2627290"/>
            <a:ext cx="4559212" cy="3033846"/>
          </a:xfrm>
          <a:prstGeom prst="rect">
            <a:avLst/>
          </a:prstGeom>
          <a:ln>
            <a:noFill/>
          </a:ln>
          <a:effectLst>
            <a:softEdge rad="112500"/>
          </a:effectLst>
        </p:spPr>
      </p:pic>
    </p:spTree>
    <p:extLst>
      <p:ext uri="{BB962C8B-B14F-4D97-AF65-F5344CB8AC3E}">
        <p14:creationId xmlns:p14="http://schemas.microsoft.com/office/powerpoint/2010/main" val="40395974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F94ABCE-1D4F-48E4-9DB9-84753F04F1C0}"/>
              </a:ext>
            </a:extLst>
          </p:cNvPr>
          <p:cNvSpPr/>
          <p:nvPr/>
        </p:nvSpPr>
        <p:spPr>
          <a:xfrm>
            <a:off x="470079" y="637385"/>
            <a:ext cx="8042856" cy="2071208"/>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fr-FR" sz="2200" b="1" dirty="0">
                <a:solidFill>
                  <a:srgbClr val="CB4D60"/>
                </a:solidFill>
              </a:rPr>
              <a:t>Fidéliser et échanger avec ses clients</a:t>
            </a:r>
          </a:p>
          <a:p>
            <a:pPr marL="285750" indent="-285750" algn="just">
              <a:lnSpc>
                <a:spcPct val="150000"/>
              </a:lnSpc>
              <a:buFont typeface="Arial" panose="020B0604020202020204" pitchFamily="34" charset="0"/>
              <a:buChar char="•"/>
            </a:pPr>
            <a:r>
              <a:rPr lang="fr-FR" sz="2200" b="1" dirty="0">
                <a:solidFill>
                  <a:srgbClr val="CB4D60"/>
                </a:solidFill>
              </a:rPr>
              <a:t>Savoir se livrer sans trop se dévoiler (du contenu)</a:t>
            </a:r>
          </a:p>
          <a:p>
            <a:pPr marL="285750" indent="-285750" algn="just">
              <a:lnSpc>
                <a:spcPct val="150000"/>
              </a:lnSpc>
              <a:buFont typeface="Arial" panose="020B0604020202020204" pitchFamily="34" charset="0"/>
              <a:buChar char="•"/>
            </a:pPr>
            <a:r>
              <a:rPr lang="fr-FR" sz="2200" b="1" dirty="0">
                <a:solidFill>
                  <a:srgbClr val="CB4D60"/>
                </a:solidFill>
              </a:rPr>
              <a:t>Faire des partages</a:t>
            </a:r>
          </a:p>
          <a:p>
            <a:pPr marL="285750" indent="-285750" algn="just">
              <a:lnSpc>
                <a:spcPct val="150000"/>
              </a:lnSpc>
              <a:buFont typeface="Arial" panose="020B0604020202020204" pitchFamily="34" charset="0"/>
              <a:buChar char="•"/>
            </a:pPr>
            <a:r>
              <a:rPr lang="fr-FR" sz="2200" b="1" dirty="0">
                <a:solidFill>
                  <a:srgbClr val="CB4D60"/>
                </a:solidFill>
              </a:rPr>
              <a:t>Un bon référencement sur Google</a:t>
            </a:r>
            <a:endParaRPr lang="fr-FR" sz="2200" dirty="0">
              <a:solidFill>
                <a:srgbClr val="CB4D60"/>
              </a:solidFill>
            </a:endParaRPr>
          </a:p>
        </p:txBody>
      </p:sp>
      <p:pic>
        <p:nvPicPr>
          <p:cNvPr id="3" name="Image 2">
            <a:extLst>
              <a:ext uri="{FF2B5EF4-FFF2-40B4-BE49-F238E27FC236}">
                <a16:creationId xmlns:a16="http://schemas.microsoft.com/office/drawing/2014/main" xmlns="" id="{8F686D89-B2C9-4445-9481-C102070D4B9C}"/>
              </a:ext>
            </a:extLst>
          </p:cNvPr>
          <p:cNvPicPr>
            <a:picLocks noChangeAspect="1"/>
          </p:cNvPicPr>
          <p:nvPr/>
        </p:nvPicPr>
        <p:blipFill>
          <a:blip r:embed="rId2"/>
          <a:stretch>
            <a:fillRect/>
          </a:stretch>
        </p:blipFill>
        <p:spPr>
          <a:xfrm>
            <a:off x="3912318" y="3232597"/>
            <a:ext cx="4600617" cy="2587847"/>
          </a:xfrm>
          <a:prstGeom prst="rect">
            <a:avLst/>
          </a:prstGeom>
          <a:ln>
            <a:noFill/>
          </a:ln>
          <a:effectLst>
            <a:softEdge rad="112500"/>
          </a:effectLst>
        </p:spPr>
      </p:pic>
    </p:spTree>
    <p:extLst>
      <p:ext uri="{BB962C8B-B14F-4D97-AF65-F5344CB8AC3E}">
        <p14:creationId xmlns:p14="http://schemas.microsoft.com/office/powerpoint/2010/main" val="6954820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305DFDE-BA1B-4009-AE22-E3D429E3D848}"/>
              </a:ext>
            </a:extLst>
          </p:cNvPr>
          <p:cNvSpPr/>
          <p:nvPr/>
        </p:nvSpPr>
        <p:spPr>
          <a:xfrm>
            <a:off x="244381" y="492002"/>
            <a:ext cx="7830990" cy="1134285"/>
          </a:xfrm>
          <a:prstGeom prst="rect">
            <a:avLst/>
          </a:prstGeom>
        </p:spPr>
        <p:txBody>
          <a:bodyPr wrap="none">
            <a:spAutoFit/>
          </a:bodyPr>
          <a:lstStyle/>
          <a:p>
            <a:pPr algn="just">
              <a:lnSpc>
                <a:spcPct val="150000"/>
              </a:lnSpc>
            </a:pPr>
            <a:r>
              <a:rPr lang="fr-FR" sz="2000" b="1" dirty="0">
                <a:solidFill>
                  <a:srgbClr val="79C7C5"/>
                </a:solidFill>
              </a:rPr>
              <a:t>Trouver de nouveaux clients</a:t>
            </a:r>
          </a:p>
          <a:p>
            <a:pPr algn="just">
              <a:lnSpc>
                <a:spcPct val="150000"/>
              </a:lnSpc>
            </a:pPr>
            <a:endParaRPr lang="fr-FR" sz="900" b="1" dirty="0">
              <a:solidFill>
                <a:srgbClr val="79C7C5"/>
              </a:solidFill>
            </a:endParaRPr>
          </a:p>
          <a:p>
            <a:pPr algn="just">
              <a:lnSpc>
                <a:spcPct val="150000"/>
              </a:lnSpc>
            </a:pPr>
            <a:r>
              <a:rPr lang="fr-FR" b="1" dirty="0"/>
              <a:t>4 étapes pour prospecter et gagner de nouveaux clients avec les réseaux sociaux</a:t>
            </a:r>
          </a:p>
        </p:txBody>
      </p:sp>
      <p:sp>
        <p:nvSpPr>
          <p:cNvPr id="4" name="Rectangle 3">
            <a:extLst>
              <a:ext uri="{FF2B5EF4-FFF2-40B4-BE49-F238E27FC236}">
                <a16:creationId xmlns:a16="http://schemas.microsoft.com/office/drawing/2014/main" xmlns="" id="{178F6582-6EDB-4023-8E28-F79794C253AF}"/>
              </a:ext>
            </a:extLst>
          </p:cNvPr>
          <p:cNvSpPr/>
          <p:nvPr/>
        </p:nvSpPr>
        <p:spPr>
          <a:xfrm>
            <a:off x="244381" y="1788815"/>
            <a:ext cx="8435980" cy="2542363"/>
          </a:xfrm>
          <a:prstGeom prst="rect">
            <a:avLst/>
          </a:prstGeom>
        </p:spPr>
        <p:txBody>
          <a:bodyPr wrap="square">
            <a:spAutoFit/>
          </a:bodyPr>
          <a:lstStyle/>
          <a:p>
            <a:pPr algn="just">
              <a:lnSpc>
                <a:spcPct val="150000"/>
              </a:lnSpc>
            </a:pPr>
            <a:r>
              <a:rPr lang="fr-FR" dirty="0"/>
              <a:t>Les réseaux sociaux ne servent pas uniquement à raconter sa vie. </a:t>
            </a:r>
          </a:p>
          <a:p>
            <a:pPr algn="just">
              <a:lnSpc>
                <a:spcPct val="150000"/>
              </a:lnSpc>
            </a:pPr>
            <a:endParaRPr lang="fr-FR" dirty="0"/>
          </a:p>
          <a:p>
            <a:pPr algn="just">
              <a:lnSpc>
                <a:spcPct val="150000"/>
              </a:lnSpc>
            </a:pPr>
            <a:r>
              <a:rPr lang="fr-FR" b="1" dirty="0">
                <a:solidFill>
                  <a:srgbClr val="717070"/>
                </a:solidFill>
              </a:rPr>
              <a:t>Les réseaux sociaux sont aujourd’hui de véritables outils de prospection et, bien utilisés, doivent vous permettre de gagner de nouveaux clients. </a:t>
            </a:r>
          </a:p>
          <a:p>
            <a:pPr algn="just">
              <a:lnSpc>
                <a:spcPct val="150000"/>
              </a:lnSpc>
            </a:pPr>
            <a:endParaRPr lang="fr-FR" dirty="0"/>
          </a:p>
          <a:p>
            <a:pPr algn="just">
              <a:lnSpc>
                <a:spcPct val="150000"/>
              </a:lnSpc>
            </a:pPr>
            <a:r>
              <a:rPr lang="fr-FR" b="1" dirty="0"/>
              <a:t>Comment faire ?</a:t>
            </a:r>
          </a:p>
        </p:txBody>
      </p:sp>
    </p:spTree>
    <p:extLst>
      <p:ext uri="{BB962C8B-B14F-4D97-AF65-F5344CB8AC3E}">
        <p14:creationId xmlns:p14="http://schemas.microsoft.com/office/powerpoint/2010/main" val="23874811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11B3855-60C5-4C1C-ABA1-EBAE526B472B}"/>
              </a:ext>
            </a:extLst>
          </p:cNvPr>
          <p:cNvSpPr/>
          <p:nvPr/>
        </p:nvSpPr>
        <p:spPr>
          <a:xfrm>
            <a:off x="354169" y="594249"/>
            <a:ext cx="8435662" cy="1919115"/>
          </a:xfrm>
          <a:prstGeom prst="rect">
            <a:avLst/>
          </a:prstGeom>
        </p:spPr>
        <p:txBody>
          <a:bodyPr wrap="square">
            <a:spAutoFit/>
          </a:bodyPr>
          <a:lstStyle/>
          <a:p>
            <a:pPr algn="just">
              <a:lnSpc>
                <a:spcPct val="150000"/>
              </a:lnSpc>
            </a:pPr>
            <a:r>
              <a:rPr lang="fr-FR" b="1" dirty="0">
                <a:solidFill>
                  <a:srgbClr val="CB4D60"/>
                </a:solidFill>
              </a:rPr>
              <a:t>Le consommateur ne souhaite plus être interrompu pour recevoir de l’information mais souhaite aller la chercher lui-même quand il en a besoin. </a:t>
            </a:r>
          </a:p>
          <a:p>
            <a:pPr algn="just">
              <a:lnSpc>
                <a:spcPct val="150000"/>
              </a:lnSpc>
            </a:pPr>
            <a:endParaRPr lang="fr-FR" sz="900" dirty="0"/>
          </a:p>
          <a:p>
            <a:pPr algn="just">
              <a:lnSpc>
                <a:spcPct val="150000"/>
              </a:lnSpc>
            </a:pPr>
            <a:r>
              <a:rPr lang="fr-FR" dirty="0"/>
              <a:t>En clair, inutile de courir après vos clients, ils viendront vers vous quand ils en auront besoin. </a:t>
            </a:r>
          </a:p>
        </p:txBody>
      </p:sp>
      <p:sp>
        <p:nvSpPr>
          <p:cNvPr id="4" name="Rectangle 3">
            <a:extLst>
              <a:ext uri="{FF2B5EF4-FFF2-40B4-BE49-F238E27FC236}">
                <a16:creationId xmlns:a16="http://schemas.microsoft.com/office/drawing/2014/main" xmlns="" id="{72A7D7CF-935E-4D52-85C8-D93B3394DC23}"/>
              </a:ext>
            </a:extLst>
          </p:cNvPr>
          <p:cNvSpPr/>
          <p:nvPr/>
        </p:nvSpPr>
        <p:spPr>
          <a:xfrm>
            <a:off x="354169" y="2988815"/>
            <a:ext cx="8435662" cy="1711366"/>
          </a:xfrm>
          <a:prstGeom prst="rect">
            <a:avLst/>
          </a:prstGeom>
        </p:spPr>
        <p:txBody>
          <a:bodyPr wrap="square">
            <a:spAutoFit/>
          </a:bodyPr>
          <a:lstStyle/>
          <a:p>
            <a:pPr algn="just">
              <a:lnSpc>
                <a:spcPct val="150000"/>
              </a:lnSpc>
            </a:pPr>
            <a:r>
              <a:rPr lang="fr-FR" b="1" dirty="0"/>
              <a:t>Encore faut-il que vous soyez visible et indentifiable. </a:t>
            </a:r>
          </a:p>
          <a:p>
            <a:pPr algn="just">
              <a:lnSpc>
                <a:spcPct val="150000"/>
              </a:lnSpc>
            </a:pPr>
            <a:endParaRPr lang="fr-FR" dirty="0"/>
          </a:p>
          <a:p>
            <a:pPr algn="just">
              <a:lnSpc>
                <a:spcPct val="150000"/>
              </a:lnSpc>
            </a:pPr>
            <a:r>
              <a:rPr lang="fr-FR" b="1" dirty="0"/>
              <a:t>Dans cette démarche, les réseaux sociaux incontournables et vont vous permettre de moderniser votre prospection.</a:t>
            </a:r>
          </a:p>
        </p:txBody>
      </p:sp>
    </p:spTree>
    <p:extLst>
      <p:ext uri="{BB962C8B-B14F-4D97-AF65-F5344CB8AC3E}">
        <p14:creationId xmlns:p14="http://schemas.microsoft.com/office/powerpoint/2010/main" val="29860893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84BEAA4-B034-429E-9B56-477EE91E1EED}"/>
              </a:ext>
            </a:extLst>
          </p:cNvPr>
          <p:cNvSpPr/>
          <p:nvPr/>
        </p:nvSpPr>
        <p:spPr>
          <a:xfrm>
            <a:off x="328411" y="607127"/>
            <a:ext cx="8487177" cy="1711366"/>
          </a:xfrm>
          <a:prstGeom prst="rect">
            <a:avLst/>
          </a:prstGeom>
        </p:spPr>
        <p:txBody>
          <a:bodyPr wrap="square">
            <a:spAutoFit/>
          </a:bodyPr>
          <a:lstStyle/>
          <a:p>
            <a:pPr algn="just">
              <a:lnSpc>
                <a:spcPct val="150000"/>
              </a:lnSpc>
            </a:pPr>
            <a:r>
              <a:rPr lang="fr-FR" b="1" dirty="0">
                <a:solidFill>
                  <a:srgbClr val="717070"/>
                </a:solidFill>
              </a:rPr>
              <a:t>Le Social </a:t>
            </a:r>
            <a:r>
              <a:rPr lang="fr-FR" b="1" dirty="0" err="1">
                <a:solidFill>
                  <a:srgbClr val="717070"/>
                </a:solidFill>
              </a:rPr>
              <a:t>Selling</a:t>
            </a:r>
            <a:r>
              <a:rPr lang="fr-FR" b="1" dirty="0">
                <a:solidFill>
                  <a:srgbClr val="717070"/>
                </a:solidFill>
              </a:rPr>
              <a:t>, ou l’art de prospecter sur les réseaux sociaux</a:t>
            </a:r>
          </a:p>
          <a:p>
            <a:pPr algn="just">
              <a:lnSpc>
                <a:spcPct val="150000"/>
              </a:lnSpc>
            </a:pPr>
            <a:endParaRPr lang="fr-FR" dirty="0"/>
          </a:p>
          <a:p>
            <a:pPr algn="just">
              <a:lnSpc>
                <a:spcPct val="150000"/>
              </a:lnSpc>
            </a:pPr>
            <a:r>
              <a:rPr lang="fr-FR" b="1" dirty="0"/>
              <a:t>Le Social </a:t>
            </a:r>
            <a:r>
              <a:rPr lang="fr-FR" b="1" dirty="0" err="1"/>
              <a:t>Selling</a:t>
            </a:r>
            <a:r>
              <a:rPr lang="fr-FR" b="1" dirty="0"/>
              <a:t> c’est une stratégie qui consiste à utiliser les réseaux sociaux pour identifier de nouveaux prospects, les convertir en clients et les fidéliser.</a:t>
            </a:r>
          </a:p>
        </p:txBody>
      </p:sp>
      <p:pic>
        <p:nvPicPr>
          <p:cNvPr id="1026" name="Picture 2" descr="comment prospecter sur les reseaux sociaux">
            <a:extLst>
              <a:ext uri="{FF2B5EF4-FFF2-40B4-BE49-F238E27FC236}">
                <a16:creationId xmlns:a16="http://schemas.microsoft.com/office/drawing/2014/main" xmlns="" id="{E3A30A00-E823-43CE-A6BB-18F0C5D11C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2596233"/>
            <a:ext cx="6667500" cy="31337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1773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EB7B47A-4D04-4FBF-9E6A-FE72AF65731D}"/>
              </a:ext>
            </a:extLst>
          </p:cNvPr>
          <p:cNvSpPr/>
          <p:nvPr/>
        </p:nvSpPr>
        <p:spPr>
          <a:xfrm>
            <a:off x="482957" y="674690"/>
            <a:ext cx="8178085" cy="2126864"/>
          </a:xfrm>
          <a:prstGeom prst="rect">
            <a:avLst/>
          </a:prstGeom>
        </p:spPr>
        <p:txBody>
          <a:bodyPr wrap="square">
            <a:spAutoFit/>
          </a:bodyPr>
          <a:lstStyle/>
          <a:p>
            <a:pPr algn="just" fontAlgn="base">
              <a:lnSpc>
                <a:spcPct val="150000"/>
              </a:lnSpc>
            </a:pPr>
            <a:r>
              <a:rPr lang="fr-FR" b="1" dirty="0">
                <a:solidFill>
                  <a:srgbClr val="242D3C"/>
                </a:solidFill>
                <a:latin typeface="+mj-lt"/>
              </a:rPr>
              <a:t>Le Social </a:t>
            </a:r>
            <a:r>
              <a:rPr lang="fr-FR" b="1" dirty="0" err="1">
                <a:solidFill>
                  <a:srgbClr val="242D3C"/>
                </a:solidFill>
                <a:latin typeface="+mj-lt"/>
              </a:rPr>
              <a:t>Selling</a:t>
            </a:r>
            <a:r>
              <a:rPr lang="fr-FR" b="1" dirty="0">
                <a:solidFill>
                  <a:srgbClr val="242D3C"/>
                </a:solidFill>
                <a:latin typeface="+mj-lt"/>
              </a:rPr>
              <a:t> est une stratégie en 4 étapes qui va vous permettre </a:t>
            </a:r>
            <a:r>
              <a:rPr lang="fr-FR" dirty="0">
                <a:solidFill>
                  <a:srgbClr val="242D3C"/>
                </a:solidFill>
                <a:latin typeface="+mj-lt"/>
              </a:rPr>
              <a:t>:</a:t>
            </a:r>
          </a:p>
          <a:p>
            <a:pPr marL="342900" indent="-342900" algn="just" fontAlgn="base">
              <a:lnSpc>
                <a:spcPct val="150000"/>
              </a:lnSpc>
              <a:buFont typeface="+mj-lt"/>
              <a:buAutoNum type="arabicPeriod"/>
            </a:pPr>
            <a:r>
              <a:rPr lang="fr-FR" dirty="0">
                <a:solidFill>
                  <a:srgbClr val="242D3C"/>
                </a:solidFill>
                <a:latin typeface="+mj-lt"/>
              </a:rPr>
              <a:t>d’attirer des internautes à vous </a:t>
            </a:r>
          </a:p>
          <a:p>
            <a:pPr marL="342900" indent="-342900" algn="just" fontAlgn="base">
              <a:lnSpc>
                <a:spcPct val="150000"/>
              </a:lnSpc>
              <a:buFont typeface="+mj-lt"/>
              <a:buAutoNum type="arabicPeriod"/>
            </a:pPr>
            <a:r>
              <a:rPr lang="fr-FR" dirty="0">
                <a:solidFill>
                  <a:srgbClr val="242D3C"/>
                </a:solidFill>
                <a:latin typeface="+mj-lt"/>
              </a:rPr>
              <a:t>de les transformer en prospects </a:t>
            </a:r>
          </a:p>
          <a:p>
            <a:pPr marL="342900" indent="-342900" algn="just" fontAlgn="base">
              <a:lnSpc>
                <a:spcPct val="150000"/>
              </a:lnSpc>
              <a:buFont typeface="+mj-lt"/>
              <a:buAutoNum type="arabicPeriod"/>
            </a:pPr>
            <a:r>
              <a:rPr lang="fr-FR" dirty="0">
                <a:solidFill>
                  <a:srgbClr val="242D3C"/>
                </a:solidFill>
                <a:latin typeface="+mj-lt"/>
              </a:rPr>
              <a:t>les convertir en clients </a:t>
            </a:r>
          </a:p>
          <a:p>
            <a:pPr marL="342900" indent="-342900" algn="just" fontAlgn="base">
              <a:lnSpc>
                <a:spcPct val="150000"/>
              </a:lnSpc>
              <a:buFont typeface="+mj-lt"/>
              <a:buAutoNum type="arabicPeriod"/>
            </a:pPr>
            <a:r>
              <a:rPr lang="fr-FR" dirty="0">
                <a:solidFill>
                  <a:srgbClr val="242D3C"/>
                </a:solidFill>
                <a:latin typeface="+mj-lt"/>
              </a:rPr>
              <a:t>les fidéliser pour qu’ils deviennent vos ambassadeurs !</a:t>
            </a:r>
            <a:endParaRPr lang="fr-FR" b="0" i="0" dirty="0">
              <a:solidFill>
                <a:srgbClr val="242D3C"/>
              </a:solidFill>
              <a:effectLst/>
              <a:latin typeface="+mj-lt"/>
            </a:endParaRPr>
          </a:p>
        </p:txBody>
      </p:sp>
      <p:pic>
        <p:nvPicPr>
          <p:cNvPr id="3" name="Image 2">
            <a:extLst>
              <a:ext uri="{FF2B5EF4-FFF2-40B4-BE49-F238E27FC236}">
                <a16:creationId xmlns:a16="http://schemas.microsoft.com/office/drawing/2014/main" xmlns="" id="{E0408E5E-72DA-4579-9C1D-E20134AFFAA0}"/>
              </a:ext>
            </a:extLst>
          </p:cNvPr>
          <p:cNvPicPr>
            <a:picLocks noChangeAspect="1"/>
          </p:cNvPicPr>
          <p:nvPr/>
        </p:nvPicPr>
        <p:blipFill>
          <a:blip r:embed="rId2"/>
          <a:stretch>
            <a:fillRect/>
          </a:stretch>
        </p:blipFill>
        <p:spPr>
          <a:xfrm>
            <a:off x="4700790" y="3429000"/>
            <a:ext cx="2771036" cy="2592643"/>
          </a:xfrm>
          <a:prstGeom prst="rect">
            <a:avLst/>
          </a:prstGeom>
        </p:spPr>
      </p:pic>
    </p:spTree>
    <p:extLst>
      <p:ext uri="{BB962C8B-B14F-4D97-AF65-F5344CB8AC3E}">
        <p14:creationId xmlns:p14="http://schemas.microsoft.com/office/powerpoint/2010/main" val="30197868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706B59F-C3E5-47FD-95BA-9C7331342962}"/>
              </a:ext>
            </a:extLst>
          </p:cNvPr>
          <p:cNvSpPr/>
          <p:nvPr/>
        </p:nvSpPr>
        <p:spPr>
          <a:xfrm>
            <a:off x="418563" y="723037"/>
            <a:ext cx="8306873" cy="923330"/>
          </a:xfrm>
          <a:prstGeom prst="rect">
            <a:avLst/>
          </a:prstGeom>
        </p:spPr>
        <p:txBody>
          <a:bodyPr wrap="square">
            <a:spAutoFit/>
          </a:bodyPr>
          <a:lstStyle/>
          <a:p>
            <a:r>
              <a:rPr lang="fr-FR" b="1" dirty="0"/>
              <a:t>4 étapes pour gagner de nouveaux clients sur les réseaux sociaux</a:t>
            </a:r>
            <a:endParaRPr lang="fr-FR" dirty="0"/>
          </a:p>
          <a:p>
            <a:endParaRPr lang="fr-FR" dirty="0"/>
          </a:p>
          <a:p>
            <a:r>
              <a:rPr lang="fr-FR" b="1" dirty="0">
                <a:solidFill>
                  <a:srgbClr val="717070"/>
                </a:solidFill>
              </a:rPr>
              <a:t>Étape #1 : Attirez l’attention des internautes cibles</a:t>
            </a:r>
          </a:p>
        </p:txBody>
      </p:sp>
      <p:sp>
        <p:nvSpPr>
          <p:cNvPr id="3" name="Rectangle 2">
            <a:extLst>
              <a:ext uri="{FF2B5EF4-FFF2-40B4-BE49-F238E27FC236}">
                <a16:creationId xmlns:a16="http://schemas.microsoft.com/office/drawing/2014/main" xmlns="" id="{0D28C4EB-7074-4853-90B2-2BCAF3D7D559}"/>
              </a:ext>
            </a:extLst>
          </p:cNvPr>
          <p:cNvSpPr/>
          <p:nvPr/>
        </p:nvSpPr>
        <p:spPr>
          <a:xfrm>
            <a:off x="418562" y="1853210"/>
            <a:ext cx="8306873" cy="1295868"/>
          </a:xfrm>
          <a:prstGeom prst="rect">
            <a:avLst/>
          </a:prstGeom>
        </p:spPr>
        <p:txBody>
          <a:bodyPr wrap="square">
            <a:spAutoFit/>
          </a:bodyPr>
          <a:lstStyle/>
          <a:p>
            <a:pPr algn="just" fontAlgn="base">
              <a:lnSpc>
                <a:spcPct val="150000"/>
              </a:lnSpc>
            </a:pPr>
            <a:r>
              <a:rPr lang="fr-FR" dirty="0">
                <a:solidFill>
                  <a:srgbClr val="242D3C"/>
                </a:solidFill>
                <a:latin typeface="+mj-lt"/>
              </a:rPr>
              <a:t>Pour attirer l’attention des internautes sur les réseaux sociaux, il y a 3 actions à mettre en œuvre dès maintenant.</a:t>
            </a:r>
          </a:p>
          <a:p>
            <a:pPr algn="just" fontAlgn="base">
              <a:lnSpc>
                <a:spcPct val="150000"/>
              </a:lnSpc>
            </a:pPr>
            <a:r>
              <a:rPr lang="fr-FR" b="1" dirty="0">
                <a:solidFill>
                  <a:srgbClr val="CB4D60"/>
                </a:solidFill>
                <a:latin typeface="+mj-lt"/>
              </a:rPr>
              <a:t>Optimisez vos profils sur les réseaux sociaux</a:t>
            </a:r>
            <a:endParaRPr lang="fr-FR" b="1" i="0" dirty="0">
              <a:solidFill>
                <a:srgbClr val="CB4D60"/>
              </a:solidFill>
              <a:effectLst/>
              <a:latin typeface="+mj-lt"/>
            </a:endParaRPr>
          </a:p>
        </p:txBody>
      </p:sp>
      <p:pic>
        <p:nvPicPr>
          <p:cNvPr id="4" name="Image 3">
            <a:extLst>
              <a:ext uri="{FF2B5EF4-FFF2-40B4-BE49-F238E27FC236}">
                <a16:creationId xmlns:a16="http://schemas.microsoft.com/office/drawing/2014/main" xmlns="" id="{E33A53E1-5F41-4865-A194-8F0140D9104A}"/>
              </a:ext>
            </a:extLst>
          </p:cNvPr>
          <p:cNvPicPr>
            <a:picLocks noChangeAspect="1"/>
          </p:cNvPicPr>
          <p:nvPr/>
        </p:nvPicPr>
        <p:blipFill>
          <a:blip r:embed="rId2"/>
          <a:stretch>
            <a:fillRect/>
          </a:stretch>
        </p:blipFill>
        <p:spPr>
          <a:xfrm>
            <a:off x="4365938" y="3553496"/>
            <a:ext cx="3386339" cy="2257559"/>
          </a:xfrm>
          <a:prstGeom prst="rect">
            <a:avLst/>
          </a:prstGeom>
          <a:ln>
            <a:noFill/>
          </a:ln>
          <a:effectLst>
            <a:softEdge rad="112500"/>
          </a:effectLst>
        </p:spPr>
      </p:pic>
    </p:spTree>
    <p:extLst>
      <p:ext uri="{BB962C8B-B14F-4D97-AF65-F5344CB8AC3E}">
        <p14:creationId xmlns:p14="http://schemas.microsoft.com/office/powerpoint/2010/main" val="14238434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BD403A4-2713-48C3-8DE1-068D14CFE35A}"/>
              </a:ext>
            </a:extLst>
          </p:cNvPr>
          <p:cNvSpPr/>
          <p:nvPr/>
        </p:nvSpPr>
        <p:spPr>
          <a:xfrm>
            <a:off x="472584" y="732954"/>
            <a:ext cx="3144259" cy="369332"/>
          </a:xfrm>
          <a:prstGeom prst="rect">
            <a:avLst/>
          </a:prstGeom>
        </p:spPr>
        <p:txBody>
          <a:bodyPr wrap="none">
            <a:spAutoFit/>
          </a:bodyPr>
          <a:lstStyle/>
          <a:p>
            <a:r>
              <a:rPr lang="fr-FR" b="1" dirty="0">
                <a:solidFill>
                  <a:srgbClr val="CB4D60"/>
                </a:solidFill>
              </a:rPr>
              <a:t>Partagez du contenu de qualité</a:t>
            </a:r>
          </a:p>
        </p:txBody>
      </p:sp>
      <p:pic>
        <p:nvPicPr>
          <p:cNvPr id="2" name="Image 1">
            <a:extLst>
              <a:ext uri="{FF2B5EF4-FFF2-40B4-BE49-F238E27FC236}">
                <a16:creationId xmlns:a16="http://schemas.microsoft.com/office/drawing/2014/main" xmlns="" id="{48421BE5-30F5-45FA-98D0-D79CC468E4CD}"/>
              </a:ext>
            </a:extLst>
          </p:cNvPr>
          <p:cNvPicPr>
            <a:picLocks noChangeAspect="1"/>
          </p:cNvPicPr>
          <p:nvPr/>
        </p:nvPicPr>
        <p:blipFill>
          <a:blip r:embed="rId2"/>
          <a:stretch>
            <a:fillRect/>
          </a:stretch>
        </p:blipFill>
        <p:spPr>
          <a:xfrm>
            <a:off x="3616843" y="2176528"/>
            <a:ext cx="5397092" cy="2801091"/>
          </a:xfrm>
          <a:prstGeom prst="rect">
            <a:avLst/>
          </a:prstGeom>
          <a:ln>
            <a:noFill/>
          </a:ln>
          <a:effectLst>
            <a:softEdge rad="112500"/>
          </a:effectLst>
        </p:spPr>
      </p:pic>
    </p:spTree>
    <p:extLst>
      <p:ext uri="{BB962C8B-B14F-4D97-AF65-F5344CB8AC3E}">
        <p14:creationId xmlns:p14="http://schemas.microsoft.com/office/powerpoint/2010/main" val="19166300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DFF614F-4E5A-47EB-9FFC-3C2671EDC145}"/>
              </a:ext>
            </a:extLst>
          </p:cNvPr>
          <p:cNvSpPr/>
          <p:nvPr/>
        </p:nvSpPr>
        <p:spPr>
          <a:xfrm>
            <a:off x="228375" y="681438"/>
            <a:ext cx="4399346" cy="369332"/>
          </a:xfrm>
          <a:prstGeom prst="rect">
            <a:avLst/>
          </a:prstGeom>
        </p:spPr>
        <p:txBody>
          <a:bodyPr wrap="none">
            <a:spAutoFit/>
          </a:bodyPr>
          <a:lstStyle/>
          <a:p>
            <a:pPr algn="just" fontAlgn="base"/>
            <a:r>
              <a:rPr lang="fr-FR" b="1" dirty="0">
                <a:solidFill>
                  <a:srgbClr val="CB4D60"/>
                </a:solidFill>
                <a:latin typeface="+mj-lt"/>
              </a:rPr>
              <a:t>Intervenez dans les groupes / communautés</a:t>
            </a:r>
            <a:endParaRPr lang="fr-FR" b="1" i="0" dirty="0">
              <a:solidFill>
                <a:srgbClr val="CB4D60"/>
              </a:solidFill>
              <a:effectLst/>
              <a:latin typeface="+mj-lt"/>
            </a:endParaRPr>
          </a:p>
        </p:txBody>
      </p:sp>
    </p:spTree>
    <p:extLst>
      <p:ext uri="{BB962C8B-B14F-4D97-AF65-F5344CB8AC3E}">
        <p14:creationId xmlns:p14="http://schemas.microsoft.com/office/powerpoint/2010/main" val="18360173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68FD8BC-040E-41A0-8BF2-88D7DD105C4D}"/>
              </a:ext>
            </a:extLst>
          </p:cNvPr>
          <p:cNvSpPr/>
          <p:nvPr/>
        </p:nvSpPr>
        <p:spPr>
          <a:xfrm>
            <a:off x="244699" y="710365"/>
            <a:ext cx="6007994" cy="369332"/>
          </a:xfrm>
          <a:prstGeom prst="rect">
            <a:avLst/>
          </a:prstGeom>
        </p:spPr>
        <p:txBody>
          <a:bodyPr wrap="square">
            <a:spAutoFit/>
          </a:bodyPr>
          <a:lstStyle/>
          <a:p>
            <a:pPr fontAlgn="base"/>
            <a:r>
              <a:rPr lang="fr-FR" b="1" dirty="0">
                <a:solidFill>
                  <a:srgbClr val="717070"/>
                </a:solidFill>
                <a:latin typeface="+mj-lt"/>
              </a:rPr>
              <a:t>  Étape #2 : Transformez vos contacts en prospects</a:t>
            </a:r>
            <a:endParaRPr lang="fr-FR" b="1" i="0" u="none" strike="noStrike" dirty="0">
              <a:solidFill>
                <a:srgbClr val="717070"/>
              </a:solidFill>
              <a:effectLst/>
              <a:latin typeface="+mj-lt"/>
            </a:endParaRPr>
          </a:p>
        </p:txBody>
      </p:sp>
      <p:sp>
        <p:nvSpPr>
          <p:cNvPr id="4" name="Rectangle 3">
            <a:extLst>
              <a:ext uri="{FF2B5EF4-FFF2-40B4-BE49-F238E27FC236}">
                <a16:creationId xmlns:a16="http://schemas.microsoft.com/office/drawing/2014/main" xmlns="" id="{28706E1B-C222-4F4B-867B-4E80A0ECE68B}"/>
              </a:ext>
            </a:extLst>
          </p:cNvPr>
          <p:cNvSpPr/>
          <p:nvPr/>
        </p:nvSpPr>
        <p:spPr>
          <a:xfrm>
            <a:off x="347729" y="1228481"/>
            <a:ext cx="8422783" cy="2126864"/>
          </a:xfrm>
          <a:prstGeom prst="rect">
            <a:avLst/>
          </a:prstGeom>
        </p:spPr>
        <p:txBody>
          <a:bodyPr wrap="square">
            <a:spAutoFit/>
          </a:bodyPr>
          <a:lstStyle/>
          <a:p>
            <a:pPr algn="just">
              <a:lnSpc>
                <a:spcPct val="150000"/>
              </a:lnSpc>
            </a:pPr>
            <a:r>
              <a:rPr lang="fr-FR" dirty="0"/>
              <a:t>À ce stade de la méthode Social </a:t>
            </a:r>
            <a:r>
              <a:rPr lang="fr-FR" dirty="0" err="1"/>
              <a:t>Selling</a:t>
            </a:r>
            <a:r>
              <a:rPr lang="fr-FR" dirty="0"/>
              <a:t>, vous devez avoir gagné en visibilité, attirer régulièrement des visiteurs  et inciter vos contacts à interagir avec vos publications.  </a:t>
            </a:r>
          </a:p>
          <a:p>
            <a:pPr algn="just">
              <a:lnSpc>
                <a:spcPct val="150000"/>
              </a:lnSpc>
            </a:pPr>
            <a:endParaRPr lang="fr-FR" dirty="0"/>
          </a:p>
          <a:p>
            <a:pPr algn="just">
              <a:lnSpc>
                <a:spcPct val="150000"/>
              </a:lnSpc>
            </a:pPr>
            <a:r>
              <a:rPr lang="fr-FR" b="1" dirty="0"/>
              <a:t>Maintenant, vous allez devoir identifier les contacts les plus chauds et entrer en contact avec eux pour en faire des prospects.</a:t>
            </a:r>
          </a:p>
        </p:txBody>
      </p:sp>
    </p:spTree>
    <p:extLst>
      <p:ext uri="{BB962C8B-B14F-4D97-AF65-F5344CB8AC3E}">
        <p14:creationId xmlns:p14="http://schemas.microsoft.com/office/powerpoint/2010/main" val="1889489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6258FC8C-09FB-42DE-8BA1-B07116E5CC23}"/>
              </a:ext>
            </a:extLst>
          </p:cNvPr>
          <p:cNvSpPr/>
          <p:nvPr/>
        </p:nvSpPr>
        <p:spPr>
          <a:xfrm>
            <a:off x="321971" y="697485"/>
            <a:ext cx="7972023" cy="400110"/>
          </a:xfrm>
          <a:prstGeom prst="rect">
            <a:avLst/>
          </a:prstGeom>
        </p:spPr>
        <p:txBody>
          <a:bodyPr wrap="square">
            <a:spAutoFit/>
          </a:bodyPr>
          <a:lstStyle/>
          <a:p>
            <a:r>
              <a:rPr lang="fr-FR" sz="2000" b="1" dirty="0">
                <a:solidFill>
                  <a:srgbClr val="79C7C5"/>
                </a:solidFill>
              </a:rPr>
              <a:t>Distinguer réseaux sociaux, blogs…</a:t>
            </a:r>
          </a:p>
        </p:txBody>
      </p:sp>
      <p:sp>
        <p:nvSpPr>
          <p:cNvPr id="5" name="Rectangle 4">
            <a:extLst>
              <a:ext uri="{FF2B5EF4-FFF2-40B4-BE49-F238E27FC236}">
                <a16:creationId xmlns:a16="http://schemas.microsoft.com/office/drawing/2014/main" xmlns="" id="{D12FB289-E5F3-484E-B68A-26B8C686BC3E}"/>
              </a:ext>
            </a:extLst>
          </p:cNvPr>
          <p:cNvSpPr/>
          <p:nvPr/>
        </p:nvSpPr>
        <p:spPr>
          <a:xfrm>
            <a:off x="321971" y="1097595"/>
            <a:ext cx="8409905" cy="3996607"/>
          </a:xfrm>
          <a:prstGeom prst="rect">
            <a:avLst/>
          </a:prstGeom>
        </p:spPr>
        <p:txBody>
          <a:bodyPr wrap="square">
            <a:spAutoFit/>
          </a:bodyPr>
          <a:lstStyle/>
          <a:p>
            <a:pPr algn="just">
              <a:lnSpc>
                <a:spcPct val="150000"/>
              </a:lnSpc>
            </a:pPr>
            <a:r>
              <a:rPr lang="fr-FR" dirty="0"/>
              <a:t>La définition de média social et de réseau social sont similaires mais différentes, il est important de les distinguer.</a:t>
            </a:r>
          </a:p>
          <a:p>
            <a:pPr algn="just">
              <a:lnSpc>
                <a:spcPct val="150000"/>
              </a:lnSpc>
            </a:pPr>
            <a:endParaRPr lang="fr-FR" sz="900" dirty="0"/>
          </a:p>
          <a:p>
            <a:pPr algn="just">
              <a:lnSpc>
                <a:spcPct val="150000"/>
              </a:lnSpc>
            </a:pPr>
            <a:r>
              <a:rPr lang="fr-FR" b="1" dirty="0">
                <a:solidFill>
                  <a:srgbClr val="717070"/>
                </a:solidFill>
              </a:rPr>
              <a:t>Les réseaux sociaux</a:t>
            </a:r>
            <a:r>
              <a:rPr lang="fr-FR" dirty="0"/>
              <a:t>, comme Facebook, Twitter ou bien LinkedIn, connectent des millions d’utilisateurs. </a:t>
            </a:r>
          </a:p>
          <a:p>
            <a:pPr algn="just">
              <a:lnSpc>
                <a:spcPct val="150000"/>
              </a:lnSpc>
            </a:pPr>
            <a:endParaRPr lang="fr-FR" sz="900" dirty="0"/>
          </a:p>
          <a:p>
            <a:pPr algn="just">
              <a:lnSpc>
                <a:spcPct val="150000"/>
              </a:lnSpc>
            </a:pPr>
            <a:r>
              <a:rPr lang="fr-FR" dirty="0"/>
              <a:t>Ces utilisateurs ont des intérêts communs, communiquent, tissent des liens et se connectent entre eux à travers un média, le réseau social. </a:t>
            </a:r>
          </a:p>
          <a:p>
            <a:pPr algn="just">
              <a:lnSpc>
                <a:spcPct val="150000"/>
              </a:lnSpc>
            </a:pPr>
            <a:endParaRPr lang="fr-FR" sz="900" dirty="0"/>
          </a:p>
          <a:p>
            <a:pPr algn="just">
              <a:lnSpc>
                <a:spcPct val="150000"/>
              </a:lnSpc>
            </a:pPr>
            <a:r>
              <a:rPr lang="fr-FR" b="1" dirty="0">
                <a:solidFill>
                  <a:srgbClr val="717070"/>
                </a:solidFill>
              </a:rPr>
              <a:t>C'est à travers ces réseaux sociaux que vous maintenez des relations personnelles et professionnelles. </a:t>
            </a:r>
          </a:p>
        </p:txBody>
      </p:sp>
    </p:spTree>
    <p:extLst>
      <p:ext uri="{BB962C8B-B14F-4D97-AF65-F5344CB8AC3E}">
        <p14:creationId xmlns:p14="http://schemas.microsoft.com/office/powerpoint/2010/main" val="11913244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779115A9-8A5A-4C44-9A38-0B5EAC53E288}"/>
              </a:ext>
            </a:extLst>
          </p:cNvPr>
          <p:cNvSpPr/>
          <p:nvPr/>
        </p:nvSpPr>
        <p:spPr>
          <a:xfrm>
            <a:off x="456853" y="681439"/>
            <a:ext cx="2968826" cy="369332"/>
          </a:xfrm>
          <a:prstGeom prst="rect">
            <a:avLst/>
          </a:prstGeom>
        </p:spPr>
        <p:txBody>
          <a:bodyPr wrap="none">
            <a:spAutoFit/>
          </a:bodyPr>
          <a:lstStyle/>
          <a:p>
            <a:r>
              <a:rPr lang="fr-FR" b="1" dirty="0">
                <a:solidFill>
                  <a:srgbClr val="CB4D60"/>
                </a:solidFill>
              </a:rPr>
              <a:t>Identifiez les contacts chauds</a:t>
            </a:r>
          </a:p>
        </p:txBody>
      </p:sp>
    </p:spTree>
    <p:extLst>
      <p:ext uri="{BB962C8B-B14F-4D97-AF65-F5344CB8AC3E}">
        <p14:creationId xmlns:p14="http://schemas.microsoft.com/office/powerpoint/2010/main" val="182947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48F12D3-4180-4ECD-B54F-BB078814BAFA}"/>
              </a:ext>
            </a:extLst>
          </p:cNvPr>
          <p:cNvSpPr/>
          <p:nvPr/>
        </p:nvSpPr>
        <p:spPr>
          <a:xfrm>
            <a:off x="312436" y="745832"/>
            <a:ext cx="4286686" cy="369332"/>
          </a:xfrm>
          <a:prstGeom prst="rect">
            <a:avLst/>
          </a:prstGeom>
        </p:spPr>
        <p:txBody>
          <a:bodyPr wrap="none">
            <a:spAutoFit/>
          </a:bodyPr>
          <a:lstStyle/>
          <a:p>
            <a:r>
              <a:rPr lang="fr-FR" b="1" dirty="0">
                <a:solidFill>
                  <a:srgbClr val="CB4D60"/>
                </a:solidFill>
              </a:rPr>
              <a:t>Entrez en relation avec ces contacts chauds</a:t>
            </a:r>
          </a:p>
        </p:txBody>
      </p:sp>
    </p:spTree>
    <p:extLst>
      <p:ext uri="{BB962C8B-B14F-4D97-AF65-F5344CB8AC3E}">
        <p14:creationId xmlns:p14="http://schemas.microsoft.com/office/powerpoint/2010/main" val="40818463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8D552B77-B750-46BA-81F9-8D7DD3C8BD46}"/>
              </a:ext>
            </a:extLst>
          </p:cNvPr>
          <p:cNvSpPr/>
          <p:nvPr/>
        </p:nvSpPr>
        <p:spPr>
          <a:xfrm>
            <a:off x="321971" y="671728"/>
            <a:ext cx="5763296" cy="369332"/>
          </a:xfrm>
          <a:prstGeom prst="rect">
            <a:avLst/>
          </a:prstGeom>
        </p:spPr>
        <p:txBody>
          <a:bodyPr wrap="square">
            <a:spAutoFit/>
          </a:bodyPr>
          <a:lstStyle/>
          <a:p>
            <a:r>
              <a:rPr lang="fr-FR" b="1" dirty="0">
                <a:solidFill>
                  <a:srgbClr val="717070"/>
                </a:solidFill>
              </a:rPr>
              <a:t>Étape #3 : Convertissez vos prospects en clients</a:t>
            </a:r>
          </a:p>
        </p:txBody>
      </p:sp>
      <p:sp>
        <p:nvSpPr>
          <p:cNvPr id="4" name="Rectangle 3">
            <a:extLst>
              <a:ext uri="{FF2B5EF4-FFF2-40B4-BE49-F238E27FC236}">
                <a16:creationId xmlns:a16="http://schemas.microsoft.com/office/drawing/2014/main" xmlns="" id="{EDC678AF-E355-41D0-BBEE-F5D377D8AB17}"/>
              </a:ext>
            </a:extLst>
          </p:cNvPr>
          <p:cNvSpPr/>
          <p:nvPr/>
        </p:nvSpPr>
        <p:spPr>
          <a:xfrm>
            <a:off x="321971" y="1090116"/>
            <a:ext cx="8500058" cy="2126864"/>
          </a:xfrm>
          <a:prstGeom prst="rect">
            <a:avLst/>
          </a:prstGeom>
        </p:spPr>
        <p:txBody>
          <a:bodyPr wrap="square">
            <a:spAutoFit/>
          </a:bodyPr>
          <a:lstStyle/>
          <a:p>
            <a:pPr algn="just">
              <a:lnSpc>
                <a:spcPct val="150000"/>
              </a:lnSpc>
            </a:pPr>
            <a:r>
              <a:rPr lang="fr-FR" dirty="0"/>
              <a:t>Les entreprises qui ont intégré les réseaux sociaux à leur stratégie de prospection commerciale ont bien souvent tendance à mener à bien les deux premières étapes et à s’arrêter là. </a:t>
            </a:r>
          </a:p>
          <a:p>
            <a:pPr algn="just">
              <a:lnSpc>
                <a:spcPct val="150000"/>
              </a:lnSpc>
            </a:pPr>
            <a:endParaRPr lang="fr-FR" dirty="0"/>
          </a:p>
          <a:p>
            <a:pPr algn="just">
              <a:lnSpc>
                <a:spcPct val="150000"/>
              </a:lnSpc>
            </a:pPr>
            <a:r>
              <a:rPr lang="fr-FR" dirty="0"/>
              <a:t>Ce n’est déjà pas si mal mais ce n’est pas suffisant.</a:t>
            </a:r>
          </a:p>
        </p:txBody>
      </p:sp>
      <p:pic>
        <p:nvPicPr>
          <p:cNvPr id="2" name="Image 1">
            <a:extLst>
              <a:ext uri="{FF2B5EF4-FFF2-40B4-BE49-F238E27FC236}">
                <a16:creationId xmlns:a16="http://schemas.microsoft.com/office/drawing/2014/main" xmlns="" id="{2CA95A14-C1FB-4035-9896-E2F07CC77711}"/>
              </a:ext>
            </a:extLst>
          </p:cNvPr>
          <p:cNvPicPr>
            <a:picLocks noChangeAspect="1"/>
          </p:cNvPicPr>
          <p:nvPr/>
        </p:nvPicPr>
        <p:blipFill>
          <a:blip r:embed="rId2"/>
          <a:stretch>
            <a:fillRect/>
          </a:stretch>
        </p:blipFill>
        <p:spPr>
          <a:xfrm>
            <a:off x="4579881" y="3604581"/>
            <a:ext cx="3010772" cy="2255173"/>
          </a:xfrm>
          <a:prstGeom prst="rect">
            <a:avLst/>
          </a:prstGeom>
          <a:ln>
            <a:noFill/>
          </a:ln>
          <a:effectLst>
            <a:softEdge rad="112500"/>
          </a:effectLst>
        </p:spPr>
      </p:pic>
    </p:spTree>
    <p:extLst>
      <p:ext uri="{BB962C8B-B14F-4D97-AF65-F5344CB8AC3E}">
        <p14:creationId xmlns:p14="http://schemas.microsoft.com/office/powerpoint/2010/main" val="36666236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4365D8A-AFD8-46FE-BA4C-DC53751D860E}"/>
              </a:ext>
            </a:extLst>
          </p:cNvPr>
          <p:cNvSpPr/>
          <p:nvPr/>
        </p:nvSpPr>
        <p:spPr>
          <a:xfrm>
            <a:off x="379926" y="445060"/>
            <a:ext cx="8384147" cy="4204356"/>
          </a:xfrm>
          <a:prstGeom prst="rect">
            <a:avLst/>
          </a:prstGeom>
        </p:spPr>
        <p:txBody>
          <a:bodyPr wrap="square">
            <a:spAutoFit/>
          </a:bodyPr>
          <a:lstStyle/>
          <a:p>
            <a:pPr algn="just">
              <a:lnSpc>
                <a:spcPct val="150000"/>
              </a:lnSpc>
            </a:pPr>
            <a:r>
              <a:rPr lang="fr-FR" dirty="0"/>
              <a:t>Maintenant que vous avez identifié et êtes entré en relation avec de nouveaux prospects, </a:t>
            </a:r>
            <a:r>
              <a:rPr lang="fr-FR" b="1" dirty="0"/>
              <a:t>il est indispensable de les intégrer à votre stratégie de communication au même titre qu’un prospect acquis autrement. </a:t>
            </a:r>
          </a:p>
          <a:p>
            <a:pPr algn="just">
              <a:lnSpc>
                <a:spcPct val="150000"/>
              </a:lnSpc>
            </a:pPr>
            <a:endParaRPr lang="fr-FR" dirty="0"/>
          </a:p>
          <a:p>
            <a:pPr algn="just">
              <a:lnSpc>
                <a:spcPct val="150000"/>
              </a:lnSpc>
            </a:pPr>
            <a:r>
              <a:rPr lang="fr-FR" dirty="0"/>
              <a:t>Concrètement, </a:t>
            </a:r>
            <a:r>
              <a:rPr lang="fr-FR" b="1" dirty="0"/>
              <a:t>il s’agit ici d’entrer toutes les informations autour de nouveaux prospects dans un logiciel CRM et à partir de là, de leur envoyer des communications ultra-personnalisées </a:t>
            </a:r>
            <a:r>
              <a:rPr lang="fr-FR" dirty="0"/>
              <a:t>et ce, dans le bon tempo.</a:t>
            </a:r>
          </a:p>
          <a:p>
            <a:pPr algn="just">
              <a:lnSpc>
                <a:spcPct val="150000"/>
              </a:lnSpc>
            </a:pPr>
            <a:endParaRPr lang="fr-FR" dirty="0"/>
          </a:p>
          <a:p>
            <a:pPr algn="just">
              <a:lnSpc>
                <a:spcPct val="150000"/>
              </a:lnSpc>
            </a:pPr>
            <a:r>
              <a:rPr lang="fr-FR" dirty="0"/>
              <a:t>Par communication, </a:t>
            </a:r>
            <a:r>
              <a:rPr lang="fr-FR" b="1" dirty="0"/>
              <a:t>on entend principalement des e-mailings de qualité et adapté à la maturité de votre prospect. </a:t>
            </a:r>
          </a:p>
        </p:txBody>
      </p:sp>
      <p:pic>
        <p:nvPicPr>
          <p:cNvPr id="3" name="Image 2">
            <a:extLst>
              <a:ext uri="{FF2B5EF4-FFF2-40B4-BE49-F238E27FC236}">
                <a16:creationId xmlns:a16="http://schemas.microsoft.com/office/drawing/2014/main" xmlns="" id="{A09F83D3-78EF-474A-BE24-9F819766EB77}"/>
              </a:ext>
            </a:extLst>
          </p:cNvPr>
          <p:cNvPicPr>
            <a:picLocks noChangeAspect="1"/>
          </p:cNvPicPr>
          <p:nvPr/>
        </p:nvPicPr>
        <p:blipFill>
          <a:blip r:embed="rId2"/>
          <a:stretch>
            <a:fillRect/>
          </a:stretch>
        </p:blipFill>
        <p:spPr>
          <a:xfrm>
            <a:off x="4805060" y="4533363"/>
            <a:ext cx="2817353" cy="1879577"/>
          </a:xfrm>
          <a:prstGeom prst="rect">
            <a:avLst/>
          </a:prstGeom>
          <a:ln>
            <a:noFill/>
          </a:ln>
          <a:effectLst>
            <a:softEdge rad="112500"/>
          </a:effectLst>
        </p:spPr>
      </p:pic>
    </p:spTree>
    <p:extLst>
      <p:ext uri="{BB962C8B-B14F-4D97-AF65-F5344CB8AC3E}">
        <p14:creationId xmlns:p14="http://schemas.microsoft.com/office/powerpoint/2010/main" val="19605193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2A3A93D-25DF-4ECD-8A69-6F46C9DD31B8}"/>
              </a:ext>
            </a:extLst>
          </p:cNvPr>
          <p:cNvSpPr/>
          <p:nvPr/>
        </p:nvSpPr>
        <p:spPr>
          <a:xfrm>
            <a:off x="354169" y="574415"/>
            <a:ext cx="8435662" cy="464871"/>
          </a:xfrm>
          <a:prstGeom prst="rect">
            <a:avLst/>
          </a:prstGeom>
        </p:spPr>
        <p:txBody>
          <a:bodyPr wrap="square">
            <a:spAutoFit/>
          </a:bodyPr>
          <a:lstStyle/>
          <a:p>
            <a:pPr algn="just" fontAlgn="base">
              <a:lnSpc>
                <a:spcPct val="150000"/>
              </a:lnSpc>
            </a:pPr>
            <a:r>
              <a:rPr lang="fr-FR" b="1" dirty="0">
                <a:solidFill>
                  <a:srgbClr val="717070"/>
                </a:solidFill>
                <a:latin typeface="+mj-lt"/>
              </a:rPr>
              <a:t>Étape #4: Faîtes de vos clients des ambassadeurs</a:t>
            </a:r>
          </a:p>
        </p:txBody>
      </p:sp>
      <p:sp>
        <p:nvSpPr>
          <p:cNvPr id="5" name="Rectangle 4">
            <a:extLst>
              <a:ext uri="{FF2B5EF4-FFF2-40B4-BE49-F238E27FC236}">
                <a16:creationId xmlns:a16="http://schemas.microsoft.com/office/drawing/2014/main" xmlns="" id="{572A3656-1D73-4CD3-A022-1D419EE014B4}"/>
              </a:ext>
            </a:extLst>
          </p:cNvPr>
          <p:cNvSpPr/>
          <p:nvPr/>
        </p:nvSpPr>
        <p:spPr>
          <a:xfrm>
            <a:off x="354169" y="1170589"/>
            <a:ext cx="8281115" cy="3165610"/>
          </a:xfrm>
          <a:prstGeom prst="rect">
            <a:avLst/>
          </a:prstGeom>
        </p:spPr>
        <p:txBody>
          <a:bodyPr wrap="square">
            <a:spAutoFit/>
          </a:bodyPr>
          <a:lstStyle/>
          <a:p>
            <a:pPr algn="just" fontAlgn="base">
              <a:lnSpc>
                <a:spcPct val="150000"/>
              </a:lnSpc>
            </a:pPr>
            <a:r>
              <a:rPr lang="fr-FR" b="1" dirty="0"/>
              <a:t>Pour cette dernière étape, vous allez devoir faire plusieurs choses :</a:t>
            </a:r>
          </a:p>
          <a:p>
            <a:pPr marL="342900" indent="-342900" algn="just" fontAlgn="base">
              <a:lnSpc>
                <a:spcPct val="150000"/>
              </a:lnSpc>
              <a:buFont typeface="+mj-lt"/>
              <a:buAutoNum type="arabicPeriod"/>
            </a:pPr>
            <a:r>
              <a:rPr lang="fr-FR" dirty="0">
                <a:solidFill>
                  <a:srgbClr val="CB4D60"/>
                </a:solidFill>
              </a:rPr>
              <a:t>Maintenir la relation avec vos nouveaux clients </a:t>
            </a:r>
          </a:p>
          <a:p>
            <a:pPr marL="342900" indent="-342900" algn="just" fontAlgn="base">
              <a:lnSpc>
                <a:spcPct val="150000"/>
              </a:lnSpc>
              <a:buFont typeface="+mj-lt"/>
              <a:buAutoNum type="arabicPeriod"/>
            </a:pPr>
            <a:r>
              <a:rPr lang="fr-FR" dirty="0">
                <a:solidFill>
                  <a:srgbClr val="CB4D60"/>
                </a:solidFill>
              </a:rPr>
              <a:t>Les inciter à vous recommander </a:t>
            </a:r>
          </a:p>
          <a:p>
            <a:pPr marL="342900" indent="-342900" algn="just" fontAlgn="base">
              <a:lnSpc>
                <a:spcPct val="150000"/>
              </a:lnSpc>
              <a:buFont typeface="+mj-lt"/>
              <a:buAutoNum type="arabicPeriod"/>
            </a:pPr>
            <a:r>
              <a:rPr lang="fr-FR" dirty="0">
                <a:solidFill>
                  <a:srgbClr val="CB4D60"/>
                </a:solidFill>
              </a:rPr>
              <a:t>Répéter toute la méthode avec les contacts de vos nouveaux clients</a:t>
            </a:r>
          </a:p>
          <a:p>
            <a:pPr algn="just" fontAlgn="base">
              <a:lnSpc>
                <a:spcPct val="150000"/>
              </a:lnSpc>
            </a:pPr>
            <a:endParaRPr lang="fr-FR" sz="900" dirty="0"/>
          </a:p>
          <a:p>
            <a:pPr algn="just" fontAlgn="base">
              <a:lnSpc>
                <a:spcPct val="150000"/>
              </a:lnSpc>
            </a:pPr>
            <a:r>
              <a:rPr lang="fr-FR" dirty="0"/>
              <a:t> Pour maintenir la relation avec ces nouveaux clients, vous devrez tout simplement continuer à leur envoyer des communications de qualité et les toucher via vos réseaux sociaux.</a:t>
            </a:r>
          </a:p>
        </p:txBody>
      </p:sp>
    </p:spTree>
    <p:extLst>
      <p:ext uri="{BB962C8B-B14F-4D97-AF65-F5344CB8AC3E}">
        <p14:creationId xmlns:p14="http://schemas.microsoft.com/office/powerpoint/2010/main" val="27717930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1F6F644-AEAB-4014-A3C0-CDE1D0C89FD1}"/>
              </a:ext>
            </a:extLst>
          </p:cNvPr>
          <p:cNvSpPr/>
          <p:nvPr/>
        </p:nvSpPr>
        <p:spPr>
          <a:xfrm>
            <a:off x="442057" y="633669"/>
            <a:ext cx="2567434" cy="506292"/>
          </a:xfrm>
          <a:prstGeom prst="rect">
            <a:avLst/>
          </a:prstGeom>
        </p:spPr>
        <p:txBody>
          <a:bodyPr wrap="none">
            <a:spAutoFit/>
          </a:bodyPr>
          <a:lstStyle/>
          <a:p>
            <a:pPr algn="just">
              <a:lnSpc>
                <a:spcPct val="150000"/>
              </a:lnSpc>
            </a:pPr>
            <a:r>
              <a:rPr lang="fr-FR" sz="2000" b="1" dirty="0">
                <a:solidFill>
                  <a:srgbClr val="79C7C5"/>
                </a:solidFill>
              </a:rPr>
              <a:t>Gérer la relation client</a:t>
            </a:r>
          </a:p>
        </p:txBody>
      </p:sp>
      <p:pic>
        <p:nvPicPr>
          <p:cNvPr id="2" name="Image 1">
            <a:extLst>
              <a:ext uri="{FF2B5EF4-FFF2-40B4-BE49-F238E27FC236}">
                <a16:creationId xmlns:a16="http://schemas.microsoft.com/office/drawing/2014/main" xmlns="" id="{E98311F9-35F3-43A2-84F0-DA2083CF5C03}"/>
              </a:ext>
            </a:extLst>
          </p:cNvPr>
          <p:cNvPicPr>
            <a:picLocks noChangeAspect="1"/>
          </p:cNvPicPr>
          <p:nvPr/>
        </p:nvPicPr>
        <p:blipFill>
          <a:blip r:embed="rId2"/>
          <a:stretch>
            <a:fillRect/>
          </a:stretch>
        </p:blipFill>
        <p:spPr>
          <a:xfrm>
            <a:off x="2305319" y="1892971"/>
            <a:ext cx="5293216" cy="3586978"/>
          </a:xfrm>
          <a:prstGeom prst="rect">
            <a:avLst/>
          </a:prstGeom>
          <a:ln>
            <a:noFill/>
          </a:ln>
          <a:effectLst>
            <a:softEdge rad="112500"/>
          </a:effectLst>
        </p:spPr>
      </p:pic>
    </p:spTree>
    <p:extLst>
      <p:ext uri="{BB962C8B-B14F-4D97-AF65-F5344CB8AC3E}">
        <p14:creationId xmlns:p14="http://schemas.microsoft.com/office/powerpoint/2010/main" val="37810042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DFD35B7-9425-4406-AE6F-07096C6A6E38}"/>
              </a:ext>
            </a:extLst>
          </p:cNvPr>
          <p:cNvSpPr/>
          <p:nvPr/>
        </p:nvSpPr>
        <p:spPr>
          <a:xfrm>
            <a:off x="311327" y="633669"/>
            <a:ext cx="5044073" cy="506292"/>
          </a:xfrm>
          <a:prstGeom prst="rect">
            <a:avLst/>
          </a:prstGeom>
        </p:spPr>
        <p:txBody>
          <a:bodyPr wrap="none">
            <a:spAutoFit/>
          </a:bodyPr>
          <a:lstStyle/>
          <a:p>
            <a:pPr algn="just">
              <a:lnSpc>
                <a:spcPct val="150000"/>
              </a:lnSpc>
            </a:pPr>
            <a:r>
              <a:rPr lang="fr-FR" sz="2000" b="1" dirty="0">
                <a:solidFill>
                  <a:srgbClr val="79C7C5"/>
                </a:solidFill>
              </a:rPr>
              <a:t>Gérer la réputation numérique de l’entreprise</a:t>
            </a:r>
          </a:p>
        </p:txBody>
      </p:sp>
      <p:pic>
        <p:nvPicPr>
          <p:cNvPr id="3" name="Image 2">
            <a:extLst>
              <a:ext uri="{FF2B5EF4-FFF2-40B4-BE49-F238E27FC236}">
                <a16:creationId xmlns:a16="http://schemas.microsoft.com/office/drawing/2014/main" xmlns="" id="{FBA89675-EDA4-44FC-BA45-53AC466B7FDD}"/>
              </a:ext>
            </a:extLst>
          </p:cNvPr>
          <p:cNvPicPr>
            <a:picLocks noChangeAspect="1"/>
          </p:cNvPicPr>
          <p:nvPr/>
        </p:nvPicPr>
        <p:blipFill>
          <a:blip r:embed="rId2"/>
          <a:stretch>
            <a:fillRect/>
          </a:stretch>
        </p:blipFill>
        <p:spPr>
          <a:xfrm>
            <a:off x="3084489" y="2017690"/>
            <a:ext cx="5645240" cy="2822620"/>
          </a:xfrm>
          <a:prstGeom prst="rect">
            <a:avLst/>
          </a:prstGeom>
          <a:ln>
            <a:noFill/>
          </a:ln>
          <a:effectLst>
            <a:softEdge rad="112500"/>
          </a:effectLst>
        </p:spPr>
      </p:pic>
    </p:spTree>
    <p:extLst>
      <p:ext uri="{BB962C8B-B14F-4D97-AF65-F5344CB8AC3E}">
        <p14:creationId xmlns:p14="http://schemas.microsoft.com/office/powerpoint/2010/main" val="8177230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53B2E0A-19BE-42B3-BABA-39386C4A559E}"/>
              </a:ext>
            </a:extLst>
          </p:cNvPr>
          <p:cNvSpPr/>
          <p:nvPr/>
        </p:nvSpPr>
        <p:spPr>
          <a:xfrm>
            <a:off x="430685" y="627410"/>
            <a:ext cx="1044710" cy="506292"/>
          </a:xfrm>
          <a:prstGeom prst="rect">
            <a:avLst/>
          </a:prstGeom>
        </p:spPr>
        <p:txBody>
          <a:bodyPr wrap="none">
            <a:spAutoFit/>
          </a:bodyPr>
          <a:lstStyle/>
          <a:p>
            <a:pPr algn="just">
              <a:lnSpc>
                <a:spcPct val="150000"/>
              </a:lnSpc>
            </a:pPr>
            <a:r>
              <a:rPr lang="fr-FR" sz="2000" b="1" dirty="0">
                <a:solidFill>
                  <a:srgbClr val="79C7C5"/>
                </a:solidFill>
              </a:rPr>
              <a:t>La veille</a:t>
            </a:r>
          </a:p>
        </p:txBody>
      </p:sp>
      <p:pic>
        <p:nvPicPr>
          <p:cNvPr id="3" name="Image 2">
            <a:extLst>
              <a:ext uri="{FF2B5EF4-FFF2-40B4-BE49-F238E27FC236}">
                <a16:creationId xmlns:a16="http://schemas.microsoft.com/office/drawing/2014/main" xmlns="" id="{6F7A330F-44DF-40E0-92A9-7A6044916A0C}"/>
              </a:ext>
            </a:extLst>
          </p:cNvPr>
          <p:cNvPicPr>
            <a:picLocks noChangeAspect="1"/>
          </p:cNvPicPr>
          <p:nvPr/>
        </p:nvPicPr>
        <p:blipFill rotWithShape="1">
          <a:blip r:embed="rId2"/>
          <a:srcRect l="15175" t="9832" r="14570" b="9100"/>
          <a:stretch/>
        </p:blipFill>
        <p:spPr>
          <a:xfrm>
            <a:off x="2472744" y="1661375"/>
            <a:ext cx="5975797" cy="3567448"/>
          </a:xfrm>
          <a:prstGeom prst="rect">
            <a:avLst/>
          </a:prstGeom>
          <a:ln>
            <a:noFill/>
          </a:ln>
          <a:effectLst>
            <a:softEdge rad="112500"/>
          </a:effectLst>
        </p:spPr>
      </p:pic>
    </p:spTree>
    <p:extLst>
      <p:ext uri="{BB962C8B-B14F-4D97-AF65-F5344CB8AC3E}">
        <p14:creationId xmlns:p14="http://schemas.microsoft.com/office/powerpoint/2010/main" val="28059813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316B5FF-98E2-46C8-8BFD-2614C425B381}"/>
              </a:ext>
            </a:extLst>
          </p:cNvPr>
          <p:cNvSpPr/>
          <p:nvPr/>
        </p:nvSpPr>
        <p:spPr>
          <a:xfrm>
            <a:off x="326911" y="601653"/>
            <a:ext cx="4755341" cy="506292"/>
          </a:xfrm>
          <a:prstGeom prst="rect">
            <a:avLst/>
          </a:prstGeom>
        </p:spPr>
        <p:txBody>
          <a:bodyPr wrap="none">
            <a:spAutoFit/>
          </a:bodyPr>
          <a:lstStyle/>
          <a:p>
            <a:pPr algn="just">
              <a:lnSpc>
                <a:spcPct val="150000"/>
              </a:lnSpc>
            </a:pPr>
            <a:r>
              <a:rPr lang="fr-FR" sz="2000" b="1" dirty="0">
                <a:solidFill>
                  <a:srgbClr val="79C7C5"/>
                </a:solidFill>
              </a:rPr>
              <a:t>Quelle utilité professionnelle personnelle ?</a:t>
            </a:r>
          </a:p>
        </p:txBody>
      </p:sp>
      <p:pic>
        <p:nvPicPr>
          <p:cNvPr id="3" name="Image 2">
            <a:extLst>
              <a:ext uri="{FF2B5EF4-FFF2-40B4-BE49-F238E27FC236}">
                <a16:creationId xmlns:a16="http://schemas.microsoft.com/office/drawing/2014/main" xmlns="" id="{BE455986-4D8C-41D0-AF08-6CC68123A6F7}"/>
              </a:ext>
            </a:extLst>
          </p:cNvPr>
          <p:cNvPicPr>
            <a:picLocks noChangeAspect="1"/>
          </p:cNvPicPr>
          <p:nvPr/>
        </p:nvPicPr>
        <p:blipFill rotWithShape="1">
          <a:blip r:embed="rId2"/>
          <a:srcRect l="16652" r="13432"/>
          <a:stretch/>
        </p:blipFill>
        <p:spPr>
          <a:xfrm>
            <a:off x="4947005" y="1764405"/>
            <a:ext cx="2986380" cy="3964815"/>
          </a:xfrm>
          <a:prstGeom prst="rect">
            <a:avLst/>
          </a:prstGeom>
          <a:ln>
            <a:noFill/>
          </a:ln>
          <a:effectLst>
            <a:softEdge rad="112500"/>
          </a:effectLst>
        </p:spPr>
      </p:pic>
    </p:spTree>
    <p:extLst>
      <p:ext uri="{BB962C8B-B14F-4D97-AF65-F5344CB8AC3E}">
        <p14:creationId xmlns:p14="http://schemas.microsoft.com/office/powerpoint/2010/main" val="31001847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219B88BC-7E52-46A6-B576-8AC3B69360F9}"/>
              </a:ext>
            </a:extLst>
          </p:cNvPr>
          <p:cNvSpPr/>
          <p:nvPr/>
        </p:nvSpPr>
        <p:spPr>
          <a:xfrm>
            <a:off x="418563" y="488800"/>
            <a:ext cx="8306873" cy="3627275"/>
          </a:xfrm>
          <a:prstGeom prst="rect">
            <a:avLst/>
          </a:prstGeom>
        </p:spPr>
        <p:txBody>
          <a:bodyPr wrap="square">
            <a:spAutoFit/>
          </a:bodyPr>
          <a:lstStyle/>
          <a:p>
            <a:pPr algn="just">
              <a:lnSpc>
                <a:spcPct val="150000"/>
              </a:lnSpc>
            </a:pPr>
            <a:r>
              <a:rPr lang="fr-FR" sz="2000" b="1" dirty="0">
                <a:solidFill>
                  <a:srgbClr val="79C7C5"/>
                </a:solidFill>
              </a:rPr>
              <a:t>Le </a:t>
            </a:r>
            <a:r>
              <a:rPr lang="fr-FR" sz="2000" b="1" dirty="0" err="1">
                <a:solidFill>
                  <a:srgbClr val="79C7C5"/>
                </a:solidFill>
              </a:rPr>
              <a:t>personal</a:t>
            </a:r>
            <a:r>
              <a:rPr lang="fr-FR" sz="2000" b="1" dirty="0">
                <a:solidFill>
                  <a:srgbClr val="79C7C5"/>
                </a:solidFill>
              </a:rPr>
              <a:t> </a:t>
            </a:r>
            <a:r>
              <a:rPr lang="fr-FR" sz="2000" b="1" dirty="0" err="1">
                <a:solidFill>
                  <a:srgbClr val="79C7C5"/>
                </a:solidFill>
              </a:rPr>
              <a:t>branding</a:t>
            </a:r>
            <a:endParaRPr lang="fr-FR" sz="2000" b="1" dirty="0">
              <a:solidFill>
                <a:srgbClr val="79C7C5"/>
              </a:solidFill>
            </a:endParaRPr>
          </a:p>
          <a:p>
            <a:pPr algn="just">
              <a:lnSpc>
                <a:spcPct val="150000"/>
              </a:lnSpc>
            </a:pPr>
            <a:endParaRPr lang="fr-FR" sz="900" dirty="0"/>
          </a:p>
          <a:p>
            <a:pPr algn="just">
              <a:lnSpc>
                <a:spcPct val="150000"/>
              </a:lnSpc>
            </a:pPr>
            <a:r>
              <a:rPr lang="fr-FR" b="1" dirty="0"/>
              <a:t>Le </a:t>
            </a:r>
            <a:r>
              <a:rPr lang="fr-FR" b="1" dirty="0" err="1"/>
              <a:t>personal</a:t>
            </a:r>
            <a:r>
              <a:rPr lang="fr-FR" b="1" dirty="0"/>
              <a:t> </a:t>
            </a:r>
            <a:r>
              <a:rPr lang="fr-FR" b="1" dirty="0" err="1"/>
              <a:t>branding</a:t>
            </a:r>
            <a:r>
              <a:rPr lang="fr-FR" b="1" dirty="0"/>
              <a:t> est une pratique qui consiste pour un individu à promouvoir lui même son image et ses compétences par le biais des techniques marketing et publicitaires utilisées habituellement pour promouvoir une marque. </a:t>
            </a:r>
          </a:p>
          <a:p>
            <a:pPr algn="just">
              <a:lnSpc>
                <a:spcPct val="150000"/>
              </a:lnSpc>
            </a:pPr>
            <a:endParaRPr lang="fr-FR" sz="900" dirty="0"/>
          </a:p>
          <a:p>
            <a:pPr algn="just">
              <a:lnSpc>
                <a:spcPct val="150000"/>
              </a:lnSpc>
            </a:pPr>
            <a:r>
              <a:rPr lang="fr-FR" b="1" dirty="0">
                <a:solidFill>
                  <a:srgbClr val="717070"/>
                </a:solidFill>
              </a:rPr>
              <a:t>Dans cette démarche, l’individu vise à devenir lui-même une « marque reconnue ».</a:t>
            </a:r>
          </a:p>
          <a:p>
            <a:pPr algn="just">
              <a:lnSpc>
                <a:spcPct val="150000"/>
              </a:lnSpc>
            </a:pPr>
            <a:endParaRPr lang="fr-FR" sz="900" dirty="0"/>
          </a:p>
          <a:p>
            <a:pPr algn="just">
              <a:lnSpc>
                <a:spcPct val="150000"/>
              </a:lnSpc>
            </a:pPr>
            <a:r>
              <a:rPr lang="fr-FR" dirty="0"/>
              <a:t>La démarche de </a:t>
            </a:r>
            <a:r>
              <a:rPr lang="fr-FR" dirty="0" err="1"/>
              <a:t>personal</a:t>
            </a:r>
            <a:r>
              <a:rPr lang="fr-FR" dirty="0"/>
              <a:t> </a:t>
            </a:r>
            <a:r>
              <a:rPr lang="fr-FR" dirty="0" err="1"/>
              <a:t>branding</a:t>
            </a:r>
            <a:r>
              <a:rPr lang="fr-FR" dirty="0"/>
              <a:t> peut être entreprise dans le cadre d’une activité professionnelle ou à titre plus personnel.</a:t>
            </a:r>
          </a:p>
        </p:txBody>
      </p:sp>
      <p:pic>
        <p:nvPicPr>
          <p:cNvPr id="2" name="Image 1">
            <a:extLst>
              <a:ext uri="{FF2B5EF4-FFF2-40B4-BE49-F238E27FC236}">
                <a16:creationId xmlns:a16="http://schemas.microsoft.com/office/drawing/2014/main" xmlns="" id="{ACE2AFC1-8775-4098-BEEB-0243F9895E0C}"/>
              </a:ext>
            </a:extLst>
          </p:cNvPr>
          <p:cNvPicPr>
            <a:picLocks noChangeAspect="1"/>
          </p:cNvPicPr>
          <p:nvPr/>
        </p:nvPicPr>
        <p:blipFill>
          <a:blip r:embed="rId2"/>
          <a:stretch>
            <a:fillRect/>
          </a:stretch>
        </p:blipFill>
        <p:spPr>
          <a:xfrm>
            <a:off x="4481848" y="4201732"/>
            <a:ext cx="3294845" cy="2059278"/>
          </a:xfrm>
          <a:prstGeom prst="rect">
            <a:avLst/>
          </a:prstGeom>
          <a:ln>
            <a:noFill/>
          </a:ln>
          <a:effectLst>
            <a:softEdge rad="112500"/>
          </a:effectLst>
        </p:spPr>
      </p:pic>
    </p:spTree>
    <p:extLst>
      <p:ext uri="{BB962C8B-B14F-4D97-AF65-F5344CB8AC3E}">
        <p14:creationId xmlns:p14="http://schemas.microsoft.com/office/powerpoint/2010/main" val="379830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D9F5D1C-F89A-44B5-A4BB-818AF4F16BDE}"/>
              </a:ext>
            </a:extLst>
          </p:cNvPr>
          <p:cNvSpPr/>
          <p:nvPr/>
        </p:nvSpPr>
        <p:spPr>
          <a:xfrm>
            <a:off x="341290" y="596101"/>
            <a:ext cx="8461420" cy="2542363"/>
          </a:xfrm>
          <a:prstGeom prst="rect">
            <a:avLst/>
          </a:prstGeom>
        </p:spPr>
        <p:txBody>
          <a:bodyPr wrap="square">
            <a:spAutoFit/>
          </a:bodyPr>
          <a:lstStyle/>
          <a:p>
            <a:pPr algn="just">
              <a:lnSpc>
                <a:spcPct val="150000"/>
              </a:lnSpc>
            </a:pPr>
            <a:r>
              <a:rPr lang="fr-FR" b="1" dirty="0">
                <a:solidFill>
                  <a:srgbClr val="717070"/>
                </a:solidFill>
              </a:rPr>
              <a:t>Le Social Media </a:t>
            </a:r>
            <a:r>
              <a:rPr lang="fr-FR" dirty="0"/>
              <a:t>va bien au-delà de cette définition. </a:t>
            </a:r>
          </a:p>
          <a:p>
            <a:pPr algn="just">
              <a:lnSpc>
                <a:spcPct val="150000"/>
              </a:lnSpc>
            </a:pPr>
            <a:endParaRPr lang="fr-FR" sz="900" dirty="0"/>
          </a:p>
          <a:p>
            <a:pPr algn="just">
              <a:lnSpc>
                <a:spcPct val="150000"/>
              </a:lnSpc>
            </a:pPr>
            <a:r>
              <a:rPr lang="fr-FR" b="1" dirty="0"/>
              <a:t>Il s’agit de l’ensemble de plateformes, d’outils, de moyens de communication et d’applications dans lesquels les utilisateurs interagissent et échangent entre eux. </a:t>
            </a:r>
          </a:p>
          <a:p>
            <a:pPr algn="just">
              <a:lnSpc>
                <a:spcPct val="150000"/>
              </a:lnSpc>
            </a:pPr>
            <a:endParaRPr lang="fr-FR" sz="900" dirty="0"/>
          </a:p>
          <a:p>
            <a:pPr algn="just">
              <a:lnSpc>
                <a:spcPct val="150000"/>
              </a:lnSpc>
            </a:pPr>
            <a:r>
              <a:rPr lang="fr-FR" dirty="0"/>
              <a:t>Ils utilisent divers outils tels que les flux RSS, les réseaux sociaux, les blogs et autres sites d’hébergement de contenus. </a:t>
            </a:r>
          </a:p>
        </p:txBody>
      </p:sp>
      <p:pic>
        <p:nvPicPr>
          <p:cNvPr id="3" name="Image 2">
            <a:extLst>
              <a:ext uri="{FF2B5EF4-FFF2-40B4-BE49-F238E27FC236}">
                <a16:creationId xmlns:a16="http://schemas.microsoft.com/office/drawing/2014/main" xmlns="" id="{B9741FFB-D73B-4101-9A5C-47F8256C0863}"/>
              </a:ext>
            </a:extLst>
          </p:cNvPr>
          <p:cNvPicPr>
            <a:picLocks noChangeAspect="1"/>
          </p:cNvPicPr>
          <p:nvPr/>
        </p:nvPicPr>
        <p:blipFill>
          <a:blip r:embed="rId2"/>
          <a:stretch>
            <a:fillRect/>
          </a:stretch>
        </p:blipFill>
        <p:spPr>
          <a:xfrm>
            <a:off x="2987899" y="3378018"/>
            <a:ext cx="4835211" cy="2727555"/>
          </a:xfrm>
          <a:prstGeom prst="rect">
            <a:avLst/>
          </a:prstGeom>
          <a:ln>
            <a:noFill/>
          </a:ln>
          <a:effectLst>
            <a:softEdge rad="112500"/>
          </a:effectLst>
        </p:spPr>
      </p:pic>
    </p:spTree>
    <p:extLst>
      <p:ext uri="{BB962C8B-B14F-4D97-AF65-F5344CB8AC3E}">
        <p14:creationId xmlns:p14="http://schemas.microsoft.com/office/powerpoint/2010/main" val="19350344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15915CC5-736D-43FF-88C2-51D191727357}"/>
              </a:ext>
            </a:extLst>
          </p:cNvPr>
          <p:cNvSpPr/>
          <p:nvPr/>
        </p:nvSpPr>
        <p:spPr>
          <a:xfrm>
            <a:off x="302653" y="671108"/>
            <a:ext cx="8538693" cy="3581109"/>
          </a:xfrm>
          <a:prstGeom prst="rect">
            <a:avLst/>
          </a:prstGeom>
        </p:spPr>
        <p:txBody>
          <a:bodyPr wrap="square">
            <a:spAutoFit/>
          </a:bodyPr>
          <a:lstStyle/>
          <a:p>
            <a:pPr algn="just">
              <a:lnSpc>
                <a:spcPct val="150000"/>
              </a:lnSpc>
            </a:pPr>
            <a:r>
              <a:rPr lang="fr-FR" b="1" dirty="0"/>
              <a:t>Dans le cadre d’une entreprise, il existe essentiellement trois cas distincts de </a:t>
            </a:r>
            <a:r>
              <a:rPr lang="fr-FR" b="1" dirty="0" err="1"/>
              <a:t>personal</a:t>
            </a:r>
            <a:r>
              <a:rPr lang="fr-FR" b="1" dirty="0"/>
              <a:t> </a:t>
            </a:r>
            <a:r>
              <a:rPr lang="fr-FR" b="1" dirty="0" err="1"/>
              <a:t>branding</a:t>
            </a:r>
            <a:r>
              <a:rPr lang="fr-FR" b="1" dirty="0"/>
              <a:t>.</a:t>
            </a:r>
          </a:p>
          <a:p>
            <a:pPr algn="just">
              <a:lnSpc>
                <a:spcPct val="150000"/>
              </a:lnSpc>
            </a:pPr>
            <a:endParaRPr lang="fr-FR" sz="900" dirty="0"/>
          </a:p>
          <a:p>
            <a:pPr algn="just">
              <a:lnSpc>
                <a:spcPct val="150000"/>
              </a:lnSpc>
            </a:pPr>
            <a:r>
              <a:rPr lang="fr-FR" b="1" dirty="0">
                <a:solidFill>
                  <a:srgbClr val="717070"/>
                </a:solidFill>
              </a:rPr>
              <a:t>La première forme correspond au cas où un individu est « vendu » en même temps que la marque parce qu’il est en est le symbole et qu’il lui est durablement associé. </a:t>
            </a:r>
          </a:p>
          <a:p>
            <a:pPr algn="just">
              <a:lnSpc>
                <a:spcPct val="150000"/>
              </a:lnSpc>
            </a:pPr>
            <a:endParaRPr lang="fr-FR" sz="900" b="1" dirty="0">
              <a:solidFill>
                <a:srgbClr val="717070"/>
              </a:solidFill>
            </a:endParaRPr>
          </a:p>
          <a:p>
            <a:pPr algn="just">
              <a:lnSpc>
                <a:spcPct val="150000"/>
              </a:lnSpc>
            </a:pPr>
            <a:r>
              <a:rPr lang="fr-FR" dirty="0"/>
              <a:t>C’est par exemple le cas de fondateurs comme Alain Afflelou ou Steve Jobs. </a:t>
            </a:r>
          </a:p>
          <a:p>
            <a:pPr algn="just">
              <a:lnSpc>
                <a:spcPct val="150000"/>
              </a:lnSpc>
            </a:pPr>
            <a:endParaRPr lang="fr-FR" sz="900" dirty="0"/>
          </a:p>
          <a:p>
            <a:pPr algn="just">
              <a:lnSpc>
                <a:spcPct val="150000"/>
              </a:lnSpc>
            </a:pPr>
            <a:r>
              <a:rPr lang="fr-FR" dirty="0"/>
              <a:t>Dans ce cas, les individus sont « mis en scène » à l’occasion de différents événements et peuvent même figurer dans les messages ou spots de publicité.</a:t>
            </a:r>
          </a:p>
        </p:txBody>
      </p:sp>
    </p:spTree>
    <p:extLst>
      <p:ext uri="{BB962C8B-B14F-4D97-AF65-F5344CB8AC3E}">
        <p14:creationId xmlns:p14="http://schemas.microsoft.com/office/powerpoint/2010/main" val="35596070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2623BAC-6BE5-4519-B6BC-7FEAB584D000}"/>
              </a:ext>
            </a:extLst>
          </p:cNvPr>
          <p:cNvSpPr/>
          <p:nvPr/>
        </p:nvSpPr>
        <p:spPr>
          <a:xfrm>
            <a:off x="386366" y="626136"/>
            <a:ext cx="8371267" cy="3373359"/>
          </a:xfrm>
          <a:prstGeom prst="rect">
            <a:avLst/>
          </a:prstGeom>
        </p:spPr>
        <p:txBody>
          <a:bodyPr wrap="square">
            <a:spAutoFit/>
          </a:bodyPr>
          <a:lstStyle/>
          <a:p>
            <a:pPr algn="just">
              <a:lnSpc>
                <a:spcPct val="150000"/>
              </a:lnSpc>
            </a:pPr>
            <a:r>
              <a:rPr lang="fr-FR" b="1" dirty="0">
                <a:solidFill>
                  <a:srgbClr val="717070"/>
                </a:solidFill>
              </a:rPr>
              <a:t>La deuxième forme de </a:t>
            </a:r>
            <a:r>
              <a:rPr lang="fr-FR" b="1" dirty="0" err="1">
                <a:solidFill>
                  <a:srgbClr val="717070"/>
                </a:solidFill>
              </a:rPr>
              <a:t>personnal</a:t>
            </a:r>
            <a:r>
              <a:rPr lang="fr-FR" b="1" dirty="0">
                <a:solidFill>
                  <a:srgbClr val="717070"/>
                </a:solidFill>
              </a:rPr>
              <a:t> </a:t>
            </a:r>
            <a:r>
              <a:rPr lang="fr-FR" b="1" dirty="0" err="1">
                <a:solidFill>
                  <a:srgbClr val="717070"/>
                </a:solidFill>
              </a:rPr>
              <a:t>branding</a:t>
            </a:r>
            <a:r>
              <a:rPr lang="fr-FR" b="1" dirty="0">
                <a:solidFill>
                  <a:srgbClr val="717070"/>
                </a:solidFill>
              </a:rPr>
              <a:t> correspond généralement au cas où un cadre ou expert d’entreprise se vend lors d’événements</a:t>
            </a:r>
            <a:r>
              <a:rPr lang="fr-FR" dirty="0"/>
              <a:t> professionnels ou sur Internet par l’intermédiaire d’un blog ou des réseaux sociaux. </a:t>
            </a:r>
          </a:p>
          <a:p>
            <a:pPr algn="just">
              <a:lnSpc>
                <a:spcPct val="150000"/>
              </a:lnSpc>
            </a:pPr>
            <a:endParaRPr lang="fr-FR" sz="900" dirty="0"/>
          </a:p>
          <a:p>
            <a:pPr algn="just">
              <a:lnSpc>
                <a:spcPct val="150000"/>
              </a:lnSpc>
            </a:pPr>
            <a:r>
              <a:rPr lang="fr-FR" dirty="0"/>
              <a:t>Dans ce cas, la situation est plus ambiguë car l’individu représente la marque ou son employeur mais il « prend également » de la valeur en tant qu’individu pouvant un jour être sur le marché du travail ou créateur d’entreprise indépendant. </a:t>
            </a:r>
          </a:p>
          <a:p>
            <a:pPr algn="just">
              <a:lnSpc>
                <a:spcPct val="150000"/>
              </a:lnSpc>
            </a:pPr>
            <a:endParaRPr lang="fr-FR" sz="900" dirty="0"/>
          </a:p>
          <a:p>
            <a:pPr algn="just">
              <a:lnSpc>
                <a:spcPct val="150000"/>
              </a:lnSpc>
            </a:pPr>
            <a:r>
              <a:rPr lang="fr-FR" b="1" dirty="0"/>
              <a:t>On parle alors généralement de </a:t>
            </a:r>
            <a:r>
              <a:rPr lang="fr-FR" b="1" dirty="0" err="1"/>
              <a:t>professional</a:t>
            </a:r>
            <a:r>
              <a:rPr lang="fr-FR" b="1" dirty="0"/>
              <a:t> </a:t>
            </a:r>
            <a:r>
              <a:rPr lang="fr-FR" b="1" dirty="0" err="1"/>
              <a:t>branding</a:t>
            </a:r>
            <a:r>
              <a:rPr lang="fr-FR" b="1" dirty="0"/>
              <a:t>.</a:t>
            </a:r>
          </a:p>
        </p:txBody>
      </p:sp>
    </p:spTree>
    <p:extLst>
      <p:ext uri="{BB962C8B-B14F-4D97-AF65-F5344CB8AC3E}">
        <p14:creationId xmlns:p14="http://schemas.microsoft.com/office/powerpoint/2010/main" val="14158650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D84E519-08A4-427E-B4F9-B8CA2E2F015B}"/>
              </a:ext>
            </a:extLst>
          </p:cNvPr>
          <p:cNvSpPr/>
          <p:nvPr/>
        </p:nvSpPr>
        <p:spPr>
          <a:xfrm>
            <a:off x="354169" y="599760"/>
            <a:ext cx="8435662" cy="1919115"/>
          </a:xfrm>
          <a:prstGeom prst="rect">
            <a:avLst/>
          </a:prstGeom>
        </p:spPr>
        <p:txBody>
          <a:bodyPr wrap="square">
            <a:spAutoFit/>
          </a:bodyPr>
          <a:lstStyle/>
          <a:p>
            <a:pPr algn="just">
              <a:lnSpc>
                <a:spcPct val="150000"/>
              </a:lnSpc>
            </a:pPr>
            <a:r>
              <a:rPr lang="fr-FR" dirty="0"/>
              <a:t>Le troisième cas correspond à la démarche logique de </a:t>
            </a:r>
            <a:r>
              <a:rPr lang="fr-FR" dirty="0" err="1"/>
              <a:t>personal</a:t>
            </a:r>
            <a:r>
              <a:rPr lang="fr-FR" dirty="0"/>
              <a:t> </a:t>
            </a:r>
            <a:r>
              <a:rPr lang="fr-FR" dirty="0" err="1"/>
              <a:t>branding</a:t>
            </a:r>
            <a:r>
              <a:rPr lang="fr-FR" dirty="0"/>
              <a:t> dans une logique d’activité indépendante ou freelance.</a:t>
            </a:r>
          </a:p>
          <a:p>
            <a:pPr algn="just">
              <a:lnSpc>
                <a:spcPct val="150000"/>
              </a:lnSpc>
            </a:pPr>
            <a:endParaRPr lang="fr-FR" sz="900" dirty="0"/>
          </a:p>
          <a:p>
            <a:pPr algn="just">
              <a:lnSpc>
                <a:spcPct val="150000"/>
              </a:lnSpc>
            </a:pPr>
            <a:r>
              <a:rPr lang="fr-FR" dirty="0"/>
              <a:t>Lorsqu’elle s’exerce à des fins professionnelles, l’activité de </a:t>
            </a:r>
            <a:r>
              <a:rPr lang="fr-FR" dirty="0" err="1"/>
              <a:t>personal</a:t>
            </a:r>
            <a:r>
              <a:rPr lang="fr-FR" dirty="0"/>
              <a:t> </a:t>
            </a:r>
            <a:r>
              <a:rPr lang="fr-FR" dirty="0" err="1"/>
              <a:t>branding</a:t>
            </a:r>
            <a:r>
              <a:rPr lang="fr-FR" dirty="0"/>
              <a:t> peut être indissociable des pratiques de </a:t>
            </a:r>
            <a:r>
              <a:rPr lang="fr-FR" dirty="0" err="1"/>
              <a:t>professional</a:t>
            </a:r>
            <a:r>
              <a:rPr lang="fr-FR" dirty="0"/>
              <a:t> </a:t>
            </a:r>
            <a:r>
              <a:rPr lang="fr-FR" dirty="0" err="1"/>
              <a:t>branding</a:t>
            </a:r>
            <a:r>
              <a:rPr lang="fr-FR" dirty="0"/>
              <a:t> et de social </a:t>
            </a:r>
            <a:r>
              <a:rPr lang="fr-FR" dirty="0" err="1"/>
              <a:t>selling</a:t>
            </a:r>
            <a:r>
              <a:rPr lang="fr-FR" dirty="0"/>
              <a:t>.</a:t>
            </a:r>
          </a:p>
        </p:txBody>
      </p:sp>
      <p:pic>
        <p:nvPicPr>
          <p:cNvPr id="3" name="Image 2">
            <a:extLst>
              <a:ext uri="{FF2B5EF4-FFF2-40B4-BE49-F238E27FC236}">
                <a16:creationId xmlns:a16="http://schemas.microsoft.com/office/drawing/2014/main" xmlns="" id="{0EBBAB15-EAD6-47B7-AEA6-DBCA22927B1C}"/>
              </a:ext>
            </a:extLst>
          </p:cNvPr>
          <p:cNvPicPr>
            <a:picLocks noChangeAspect="1"/>
          </p:cNvPicPr>
          <p:nvPr/>
        </p:nvPicPr>
        <p:blipFill>
          <a:blip r:embed="rId2"/>
          <a:stretch>
            <a:fillRect/>
          </a:stretch>
        </p:blipFill>
        <p:spPr>
          <a:xfrm>
            <a:off x="3656258" y="3210413"/>
            <a:ext cx="4381500" cy="2257425"/>
          </a:xfrm>
          <a:prstGeom prst="rect">
            <a:avLst/>
          </a:prstGeom>
          <a:ln>
            <a:noFill/>
          </a:ln>
          <a:effectLst>
            <a:softEdge rad="112500"/>
          </a:effectLst>
        </p:spPr>
      </p:pic>
    </p:spTree>
    <p:extLst>
      <p:ext uri="{BB962C8B-B14F-4D97-AF65-F5344CB8AC3E}">
        <p14:creationId xmlns:p14="http://schemas.microsoft.com/office/powerpoint/2010/main" val="29152769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B757381-76EA-4750-80D8-D0B50326950D}"/>
              </a:ext>
            </a:extLst>
          </p:cNvPr>
          <p:cNvSpPr/>
          <p:nvPr/>
        </p:nvSpPr>
        <p:spPr>
          <a:xfrm>
            <a:off x="360608" y="622927"/>
            <a:ext cx="8422783" cy="4204356"/>
          </a:xfrm>
          <a:prstGeom prst="rect">
            <a:avLst/>
          </a:prstGeom>
        </p:spPr>
        <p:txBody>
          <a:bodyPr wrap="square">
            <a:spAutoFit/>
          </a:bodyPr>
          <a:lstStyle/>
          <a:p>
            <a:pPr algn="just">
              <a:lnSpc>
                <a:spcPct val="150000"/>
              </a:lnSpc>
            </a:pPr>
            <a:r>
              <a:rPr lang="fr-FR" b="1" dirty="0"/>
              <a:t>Les outils « classiques » du </a:t>
            </a:r>
            <a:r>
              <a:rPr lang="fr-FR" b="1" dirty="0" err="1"/>
              <a:t>personal</a:t>
            </a:r>
            <a:r>
              <a:rPr lang="fr-FR" b="1" dirty="0"/>
              <a:t> </a:t>
            </a:r>
            <a:r>
              <a:rPr lang="fr-FR" b="1" dirty="0" err="1"/>
              <a:t>branding</a:t>
            </a:r>
            <a:r>
              <a:rPr lang="fr-FR" b="1" dirty="0"/>
              <a:t> / </a:t>
            </a:r>
            <a:r>
              <a:rPr lang="fr-FR" b="1" dirty="0" err="1"/>
              <a:t>professional</a:t>
            </a:r>
            <a:r>
              <a:rPr lang="fr-FR" b="1" dirty="0"/>
              <a:t> </a:t>
            </a:r>
            <a:r>
              <a:rPr lang="fr-FR" b="1" dirty="0" err="1"/>
              <a:t>branding</a:t>
            </a:r>
            <a:r>
              <a:rPr lang="fr-FR" b="1" dirty="0"/>
              <a:t> sont :</a:t>
            </a:r>
          </a:p>
          <a:p>
            <a:pPr marL="285750" indent="-285750" algn="just">
              <a:lnSpc>
                <a:spcPct val="150000"/>
              </a:lnSpc>
              <a:buFont typeface="Arial" panose="020B0604020202020204" pitchFamily="34" charset="0"/>
              <a:buChar char="•"/>
            </a:pPr>
            <a:r>
              <a:rPr lang="fr-FR" dirty="0"/>
              <a:t>la participation à des événements professionnels en tant qu’intervenant / conférencier</a:t>
            </a:r>
          </a:p>
          <a:p>
            <a:pPr marL="285750" indent="-285750" algn="just">
              <a:lnSpc>
                <a:spcPct val="150000"/>
              </a:lnSpc>
              <a:buFont typeface="Arial" panose="020B0604020202020204" pitchFamily="34" charset="0"/>
              <a:buChar char="•"/>
            </a:pPr>
            <a:r>
              <a:rPr lang="fr-FR" dirty="0"/>
              <a:t>la publication de livres (le statut d’auteur est souvent un outil de positionnement même si les ventes sont faibles)</a:t>
            </a:r>
          </a:p>
          <a:p>
            <a:pPr marL="285750" indent="-285750" algn="just">
              <a:lnSpc>
                <a:spcPct val="150000"/>
              </a:lnSpc>
              <a:buFont typeface="Arial" panose="020B0604020202020204" pitchFamily="34" charset="0"/>
              <a:buChar char="•"/>
            </a:pPr>
            <a:r>
              <a:rPr lang="fr-FR" dirty="0"/>
              <a:t>l’optimisation des titres / fonctions et contenus de profils sur LinkedIn</a:t>
            </a:r>
          </a:p>
          <a:p>
            <a:pPr marL="285750" indent="-285750" algn="just">
              <a:lnSpc>
                <a:spcPct val="150000"/>
              </a:lnSpc>
              <a:buFont typeface="Arial" panose="020B0604020202020204" pitchFamily="34" charset="0"/>
              <a:buChar char="•"/>
            </a:pPr>
            <a:r>
              <a:rPr lang="fr-FR" dirty="0"/>
              <a:t>l’activité et la visibilité sur les médias sociaux</a:t>
            </a:r>
          </a:p>
          <a:p>
            <a:pPr marL="285750" indent="-285750" algn="just">
              <a:lnSpc>
                <a:spcPct val="150000"/>
              </a:lnSpc>
              <a:buFont typeface="Arial" panose="020B0604020202020204" pitchFamily="34" charset="0"/>
              <a:buChar char="•"/>
            </a:pPr>
            <a:r>
              <a:rPr lang="fr-FR" dirty="0"/>
              <a:t>les interventions dans une école d’ingénieur ou de commerce plus ou moins prestigieuse</a:t>
            </a:r>
          </a:p>
          <a:p>
            <a:pPr marL="285750" indent="-285750" algn="just">
              <a:lnSpc>
                <a:spcPct val="150000"/>
              </a:lnSpc>
              <a:buFont typeface="Arial" panose="020B0604020202020204" pitchFamily="34" charset="0"/>
              <a:buChar char="•"/>
            </a:pPr>
            <a:r>
              <a:rPr lang="fr-FR" dirty="0"/>
              <a:t>la prise de parole presse (tribune d’expert / interview /…)</a:t>
            </a:r>
          </a:p>
        </p:txBody>
      </p:sp>
    </p:spTree>
    <p:extLst>
      <p:ext uri="{BB962C8B-B14F-4D97-AF65-F5344CB8AC3E}">
        <p14:creationId xmlns:p14="http://schemas.microsoft.com/office/powerpoint/2010/main" val="38529746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A35020C-B09A-49F5-89AF-FEBD5C226DA6}"/>
              </a:ext>
            </a:extLst>
          </p:cNvPr>
          <p:cNvSpPr txBox="1">
            <a:spLocks/>
          </p:cNvSpPr>
          <p:nvPr/>
        </p:nvSpPr>
        <p:spPr>
          <a:xfrm>
            <a:off x="527384" y="2406565"/>
            <a:ext cx="8089232" cy="681623"/>
          </a:xfrm>
          <a:prstGeom prst="rect">
            <a:avLst/>
          </a:prstGeom>
        </p:spPr>
        <p:txBody>
          <a:bodyPr/>
          <a:lstStyle>
            <a:lvl1pPr algn="ctr" defTabSz="457200" rtl="0" eaLnBrk="1" latinLnBrk="0" hangingPunct="1">
              <a:spcBef>
                <a:spcPct val="0"/>
              </a:spcBef>
              <a:buNone/>
              <a:defRPr sz="3000" kern="1200">
                <a:solidFill>
                  <a:schemeClr val="tx1"/>
                </a:solidFill>
                <a:latin typeface="+mn-lt"/>
                <a:ea typeface="+mj-ea"/>
                <a:cs typeface="Gotham"/>
              </a:defRPr>
            </a:lvl1pPr>
          </a:lstStyle>
          <a:p>
            <a:r>
              <a:rPr lang="fr-FR" sz="5000" b="1" dirty="0">
                <a:solidFill>
                  <a:srgbClr val="2C82C5"/>
                </a:solidFill>
              </a:rPr>
              <a:t>Quelle stratégie sur les réseaux sociaux ?</a:t>
            </a:r>
          </a:p>
        </p:txBody>
      </p:sp>
    </p:spTree>
    <p:extLst>
      <p:ext uri="{BB962C8B-B14F-4D97-AF65-F5344CB8AC3E}">
        <p14:creationId xmlns:p14="http://schemas.microsoft.com/office/powerpoint/2010/main" val="36899770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8741943D-F34A-4D12-9EED-CC1C72E9B4FD}"/>
              </a:ext>
            </a:extLst>
          </p:cNvPr>
          <p:cNvSpPr/>
          <p:nvPr/>
        </p:nvSpPr>
        <p:spPr>
          <a:xfrm>
            <a:off x="369375" y="600722"/>
            <a:ext cx="5114092" cy="972702"/>
          </a:xfrm>
          <a:prstGeom prst="rect">
            <a:avLst/>
          </a:prstGeom>
        </p:spPr>
        <p:txBody>
          <a:bodyPr wrap="none">
            <a:spAutoFit/>
          </a:bodyPr>
          <a:lstStyle/>
          <a:p>
            <a:pPr>
              <a:lnSpc>
                <a:spcPct val="150000"/>
              </a:lnSpc>
            </a:pPr>
            <a:r>
              <a:rPr lang="fr-FR" sz="2200" b="1" dirty="0">
                <a:solidFill>
                  <a:srgbClr val="2C82C5"/>
                </a:solidFill>
              </a:rPr>
              <a:t>Définir sa stratégie sur les réseaux sociaux</a:t>
            </a:r>
          </a:p>
          <a:p>
            <a:pPr>
              <a:lnSpc>
                <a:spcPct val="150000"/>
              </a:lnSpc>
            </a:pPr>
            <a:r>
              <a:rPr lang="fr-FR" b="1" dirty="0">
                <a:solidFill>
                  <a:srgbClr val="79C7C5"/>
                </a:solidFill>
              </a:rPr>
              <a:t>Quel objectif ? </a:t>
            </a:r>
          </a:p>
        </p:txBody>
      </p:sp>
      <p:sp>
        <p:nvSpPr>
          <p:cNvPr id="4" name="Rectangle 3">
            <a:extLst>
              <a:ext uri="{FF2B5EF4-FFF2-40B4-BE49-F238E27FC236}">
                <a16:creationId xmlns:a16="http://schemas.microsoft.com/office/drawing/2014/main" xmlns="" id="{91DA1283-E4AC-4FAB-B2C6-E73E1B221667}"/>
              </a:ext>
            </a:extLst>
          </p:cNvPr>
          <p:cNvSpPr/>
          <p:nvPr/>
        </p:nvSpPr>
        <p:spPr>
          <a:xfrm>
            <a:off x="369375" y="1626966"/>
            <a:ext cx="7486737" cy="464871"/>
          </a:xfrm>
          <a:prstGeom prst="rect">
            <a:avLst/>
          </a:prstGeom>
        </p:spPr>
        <p:txBody>
          <a:bodyPr wrap="square">
            <a:spAutoFit/>
          </a:bodyPr>
          <a:lstStyle/>
          <a:p>
            <a:pPr algn="just">
              <a:lnSpc>
                <a:spcPct val="150000"/>
              </a:lnSpc>
            </a:pPr>
            <a:r>
              <a:rPr lang="fr-FR" b="1" dirty="0"/>
              <a:t>5 objectifs à intégrer dans votre stratégie de Social Media Marketing</a:t>
            </a:r>
          </a:p>
        </p:txBody>
      </p:sp>
      <p:pic>
        <p:nvPicPr>
          <p:cNvPr id="2" name="Image 1">
            <a:extLst>
              <a:ext uri="{FF2B5EF4-FFF2-40B4-BE49-F238E27FC236}">
                <a16:creationId xmlns:a16="http://schemas.microsoft.com/office/drawing/2014/main" xmlns="" id="{9E235AA7-2A74-4A5B-9CD4-187DAE7D6745}"/>
              </a:ext>
            </a:extLst>
          </p:cNvPr>
          <p:cNvPicPr>
            <a:picLocks noChangeAspect="1"/>
          </p:cNvPicPr>
          <p:nvPr/>
        </p:nvPicPr>
        <p:blipFill>
          <a:blip r:embed="rId2"/>
          <a:stretch>
            <a:fillRect/>
          </a:stretch>
        </p:blipFill>
        <p:spPr>
          <a:xfrm>
            <a:off x="3374265" y="2529800"/>
            <a:ext cx="4369560" cy="3280450"/>
          </a:xfrm>
          <a:prstGeom prst="rect">
            <a:avLst/>
          </a:prstGeom>
          <a:ln>
            <a:noFill/>
          </a:ln>
          <a:effectLst>
            <a:softEdge rad="112500"/>
          </a:effectLst>
        </p:spPr>
      </p:pic>
    </p:spTree>
    <p:extLst>
      <p:ext uri="{BB962C8B-B14F-4D97-AF65-F5344CB8AC3E}">
        <p14:creationId xmlns:p14="http://schemas.microsoft.com/office/powerpoint/2010/main" val="3688430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8F4434C-C740-41BE-9D3A-9C8289E8F55D}"/>
              </a:ext>
            </a:extLst>
          </p:cNvPr>
          <p:cNvSpPr/>
          <p:nvPr/>
        </p:nvSpPr>
        <p:spPr>
          <a:xfrm>
            <a:off x="369375" y="510020"/>
            <a:ext cx="8246591" cy="3165610"/>
          </a:xfrm>
          <a:prstGeom prst="rect">
            <a:avLst/>
          </a:prstGeom>
        </p:spPr>
        <p:txBody>
          <a:bodyPr wrap="square">
            <a:spAutoFit/>
          </a:bodyPr>
          <a:lstStyle/>
          <a:p>
            <a:pPr algn="just">
              <a:lnSpc>
                <a:spcPct val="150000"/>
              </a:lnSpc>
            </a:pPr>
            <a:r>
              <a:rPr lang="fr-FR" b="1" dirty="0">
                <a:solidFill>
                  <a:srgbClr val="717070"/>
                </a:solidFill>
              </a:rPr>
              <a:t>Développer la notoriété </a:t>
            </a:r>
          </a:p>
          <a:p>
            <a:pPr algn="just">
              <a:lnSpc>
                <a:spcPct val="150000"/>
              </a:lnSpc>
            </a:pPr>
            <a:r>
              <a:rPr lang="fr-FR" b="1" dirty="0"/>
              <a:t>Développer la notoriété de la marque est précieux </a:t>
            </a:r>
            <a:r>
              <a:rPr lang="fr-FR" dirty="0"/>
              <a:t>pour réduire la durée du cycle de vente, augmenter les parts de marché et se positionner comme un leader de son secteur. </a:t>
            </a:r>
          </a:p>
          <a:p>
            <a:pPr algn="just">
              <a:lnSpc>
                <a:spcPct val="150000"/>
              </a:lnSpc>
            </a:pPr>
            <a:endParaRPr lang="fr-FR" sz="900" dirty="0"/>
          </a:p>
          <a:p>
            <a:pPr algn="just">
              <a:lnSpc>
                <a:spcPct val="150000"/>
              </a:lnSpc>
            </a:pPr>
            <a:r>
              <a:rPr lang="fr-FR" b="1" dirty="0"/>
              <a:t>Il est nécessaire d’élaborer un audit de réputation et de marque </a:t>
            </a:r>
            <a:r>
              <a:rPr lang="fr-FR" dirty="0"/>
              <a:t>qui vous permettra d’évaluer votre positionnement et l’impact potentiel de vos actions par rapport à vos principaux concurrents. </a:t>
            </a:r>
          </a:p>
        </p:txBody>
      </p:sp>
      <p:pic>
        <p:nvPicPr>
          <p:cNvPr id="3" name="Image 2">
            <a:extLst>
              <a:ext uri="{FF2B5EF4-FFF2-40B4-BE49-F238E27FC236}">
                <a16:creationId xmlns:a16="http://schemas.microsoft.com/office/drawing/2014/main" xmlns="" id="{0283A39A-0726-48E8-A24B-9C02CB7D116F}"/>
              </a:ext>
            </a:extLst>
          </p:cNvPr>
          <p:cNvPicPr>
            <a:picLocks noChangeAspect="1"/>
          </p:cNvPicPr>
          <p:nvPr/>
        </p:nvPicPr>
        <p:blipFill>
          <a:blip r:embed="rId2"/>
          <a:stretch>
            <a:fillRect/>
          </a:stretch>
        </p:blipFill>
        <p:spPr>
          <a:xfrm>
            <a:off x="5319712" y="3841862"/>
            <a:ext cx="2162175" cy="2162175"/>
          </a:xfrm>
          <a:prstGeom prst="rect">
            <a:avLst/>
          </a:prstGeom>
          <a:ln>
            <a:noFill/>
          </a:ln>
          <a:effectLst>
            <a:softEdge rad="112500"/>
          </a:effectLst>
        </p:spPr>
      </p:pic>
    </p:spTree>
    <p:extLst>
      <p:ext uri="{BB962C8B-B14F-4D97-AF65-F5344CB8AC3E}">
        <p14:creationId xmlns:p14="http://schemas.microsoft.com/office/powerpoint/2010/main" val="24735942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F3A34AA-3F6D-4C79-8AEC-57F7F430B860}"/>
              </a:ext>
            </a:extLst>
          </p:cNvPr>
          <p:cNvSpPr/>
          <p:nvPr/>
        </p:nvSpPr>
        <p:spPr>
          <a:xfrm>
            <a:off x="463639" y="505949"/>
            <a:ext cx="8216721" cy="2957861"/>
          </a:xfrm>
          <a:prstGeom prst="rect">
            <a:avLst/>
          </a:prstGeom>
        </p:spPr>
        <p:txBody>
          <a:bodyPr wrap="square">
            <a:spAutoFit/>
          </a:bodyPr>
          <a:lstStyle/>
          <a:p>
            <a:pPr algn="just">
              <a:lnSpc>
                <a:spcPct val="150000"/>
              </a:lnSpc>
            </a:pPr>
            <a:r>
              <a:rPr lang="fr-FR" b="1" dirty="0"/>
              <a:t>Les stratégies de différenciation sont nombreuses. </a:t>
            </a:r>
          </a:p>
          <a:p>
            <a:pPr algn="just">
              <a:lnSpc>
                <a:spcPct val="150000"/>
              </a:lnSpc>
            </a:pPr>
            <a:r>
              <a:rPr lang="fr-FR" dirty="0"/>
              <a:t>On peut citer :</a:t>
            </a:r>
          </a:p>
          <a:p>
            <a:pPr marL="285750" indent="-285750" algn="just">
              <a:lnSpc>
                <a:spcPct val="150000"/>
              </a:lnSpc>
              <a:buFont typeface="Arial" panose="020B0604020202020204" pitchFamily="34" charset="0"/>
              <a:buChar char="•"/>
            </a:pPr>
            <a:r>
              <a:rPr lang="fr-FR" b="1" dirty="0"/>
              <a:t>La création </a:t>
            </a:r>
            <a:r>
              <a:rPr lang="fr-FR" dirty="0"/>
              <a:t>de contenu original</a:t>
            </a:r>
          </a:p>
          <a:p>
            <a:pPr marL="285750" indent="-285750" algn="just">
              <a:lnSpc>
                <a:spcPct val="150000"/>
              </a:lnSpc>
              <a:buFont typeface="Arial" panose="020B0604020202020204" pitchFamily="34" charset="0"/>
              <a:buChar char="•"/>
            </a:pPr>
            <a:r>
              <a:rPr lang="fr-FR" b="1" dirty="0"/>
              <a:t>Personnalisé</a:t>
            </a:r>
            <a:r>
              <a:rPr lang="fr-FR" dirty="0"/>
              <a:t> selon vos cibles</a:t>
            </a:r>
          </a:p>
          <a:p>
            <a:pPr marL="285750" indent="-285750" algn="just">
              <a:lnSpc>
                <a:spcPct val="150000"/>
              </a:lnSpc>
              <a:buFont typeface="Arial" panose="020B0604020202020204" pitchFamily="34" charset="0"/>
              <a:buChar char="•"/>
            </a:pPr>
            <a:r>
              <a:rPr lang="fr-FR" b="1" dirty="0"/>
              <a:t>Le ciblage </a:t>
            </a:r>
            <a:r>
              <a:rPr lang="fr-FR" dirty="0"/>
              <a:t>des prospects selon leur profil</a:t>
            </a:r>
          </a:p>
          <a:p>
            <a:pPr marL="285750" indent="-285750" algn="just">
              <a:lnSpc>
                <a:spcPct val="150000"/>
              </a:lnSpc>
              <a:buFont typeface="Arial" panose="020B0604020202020204" pitchFamily="34" charset="0"/>
              <a:buChar char="•"/>
            </a:pPr>
            <a:r>
              <a:rPr lang="fr-FR" b="1" dirty="0"/>
              <a:t>Le développement </a:t>
            </a:r>
            <a:r>
              <a:rPr lang="fr-FR" dirty="0"/>
              <a:t>produit selon les insights collectés sur les médias sociaux</a:t>
            </a:r>
          </a:p>
          <a:p>
            <a:pPr marL="285750" indent="-285750" algn="just">
              <a:lnSpc>
                <a:spcPct val="150000"/>
              </a:lnSpc>
              <a:buFont typeface="Arial" panose="020B0604020202020204" pitchFamily="34" charset="0"/>
              <a:buChar char="•"/>
            </a:pPr>
            <a:r>
              <a:rPr lang="fr-FR" b="1" dirty="0"/>
              <a:t>Les axes de communication </a:t>
            </a:r>
            <a:r>
              <a:rPr lang="fr-FR" dirty="0"/>
              <a:t>adaptés par centres d’intérêts socio-démographiques.</a:t>
            </a:r>
          </a:p>
        </p:txBody>
      </p:sp>
    </p:spTree>
    <p:extLst>
      <p:ext uri="{BB962C8B-B14F-4D97-AF65-F5344CB8AC3E}">
        <p14:creationId xmlns:p14="http://schemas.microsoft.com/office/powerpoint/2010/main" val="24699576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F3A63C3-7B49-4FBF-82CF-D5A1E9C52E5D}"/>
              </a:ext>
            </a:extLst>
          </p:cNvPr>
          <p:cNvSpPr/>
          <p:nvPr/>
        </p:nvSpPr>
        <p:spPr>
          <a:xfrm>
            <a:off x="347730" y="495825"/>
            <a:ext cx="8293994" cy="5450851"/>
          </a:xfrm>
          <a:prstGeom prst="rect">
            <a:avLst/>
          </a:prstGeom>
        </p:spPr>
        <p:txBody>
          <a:bodyPr wrap="square">
            <a:spAutoFit/>
          </a:bodyPr>
          <a:lstStyle/>
          <a:p>
            <a:pPr algn="just">
              <a:lnSpc>
                <a:spcPct val="150000"/>
              </a:lnSpc>
            </a:pPr>
            <a:r>
              <a:rPr lang="fr-FR" b="1" dirty="0">
                <a:solidFill>
                  <a:srgbClr val="717070"/>
                </a:solidFill>
                <a:latin typeface="+mj-lt"/>
              </a:rPr>
              <a:t>Certains indicateurs vous aideront à suivre et réaliser le </a:t>
            </a:r>
            <a:r>
              <a:rPr lang="fr-FR" b="1" dirty="0" err="1">
                <a:solidFill>
                  <a:srgbClr val="717070"/>
                </a:solidFill>
                <a:latin typeface="+mj-lt"/>
              </a:rPr>
              <a:t>reporting</a:t>
            </a:r>
            <a:r>
              <a:rPr lang="fr-FR" b="1" dirty="0">
                <a:solidFill>
                  <a:srgbClr val="717070"/>
                </a:solidFill>
                <a:latin typeface="+mj-lt"/>
              </a:rPr>
              <a:t> de cet objectif. </a:t>
            </a:r>
          </a:p>
          <a:p>
            <a:pPr marL="285750" indent="-285750" algn="just">
              <a:lnSpc>
                <a:spcPct val="150000"/>
              </a:lnSpc>
              <a:buFont typeface="Arial" panose="020B0604020202020204" pitchFamily="34" charset="0"/>
              <a:buChar char="•"/>
            </a:pPr>
            <a:r>
              <a:rPr lang="fr-FR" b="1" dirty="0">
                <a:latin typeface="+mj-lt"/>
              </a:rPr>
              <a:t>Mentions :</a:t>
            </a:r>
            <a:r>
              <a:rPr lang="fr-FR" dirty="0">
                <a:latin typeface="+mj-lt"/>
              </a:rPr>
              <a:t> Nombre de fois où votre marque/produit/dirigeant ont été nommés sur les médias sociaux et espaces de conversations en intégrant les reprises et partages (RT, </a:t>
            </a:r>
            <a:r>
              <a:rPr lang="fr-FR" dirty="0" err="1">
                <a:latin typeface="+mj-lt"/>
              </a:rPr>
              <a:t>share</a:t>
            </a:r>
            <a:r>
              <a:rPr lang="fr-FR" dirty="0">
                <a:latin typeface="+mj-lt"/>
              </a:rPr>
              <a:t>…)</a:t>
            </a:r>
          </a:p>
          <a:p>
            <a:pPr marL="285750" indent="-285750" algn="just">
              <a:lnSpc>
                <a:spcPct val="150000"/>
              </a:lnSpc>
              <a:buFont typeface="Arial" panose="020B0604020202020204" pitchFamily="34" charset="0"/>
              <a:buChar char="•"/>
            </a:pPr>
            <a:r>
              <a:rPr lang="fr-FR" b="1" dirty="0">
                <a:latin typeface="+mj-lt"/>
              </a:rPr>
              <a:t>Impressions : </a:t>
            </a:r>
            <a:r>
              <a:rPr lang="fr-FR" dirty="0">
                <a:latin typeface="+mj-lt"/>
              </a:rPr>
              <a:t>Nombre de fois où un message (article, post) a l’opportunité d’être vu et d’impacter l’internaute. C’est une “simple” addition des audiences.</a:t>
            </a:r>
          </a:p>
          <a:p>
            <a:pPr marL="285750" indent="-285750" algn="just">
              <a:lnSpc>
                <a:spcPct val="150000"/>
              </a:lnSpc>
              <a:buFont typeface="Arial" panose="020B0604020202020204" pitchFamily="34" charset="0"/>
              <a:buChar char="•"/>
            </a:pPr>
            <a:r>
              <a:rPr lang="fr-FR" b="1" dirty="0" err="1">
                <a:latin typeface="+mj-lt"/>
              </a:rPr>
              <a:t>Reach</a:t>
            </a:r>
            <a:r>
              <a:rPr lang="fr-FR" dirty="0">
                <a:latin typeface="+mj-lt"/>
              </a:rPr>
              <a:t> (audience potentielle) : Le “</a:t>
            </a:r>
            <a:r>
              <a:rPr lang="fr-FR" dirty="0" err="1">
                <a:latin typeface="+mj-lt"/>
              </a:rPr>
              <a:t>reach</a:t>
            </a:r>
            <a:r>
              <a:rPr lang="fr-FR" dirty="0">
                <a:latin typeface="+mj-lt"/>
              </a:rPr>
              <a:t>” (ou la “portée”) représente le nombre de personnes ayant reçu des impressions d’une publication.</a:t>
            </a:r>
          </a:p>
          <a:p>
            <a:pPr marL="285750" indent="-285750" algn="just">
              <a:lnSpc>
                <a:spcPct val="150000"/>
              </a:lnSpc>
              <a:buFont typeface="Arial" panose="020B0604020202020204" pitchFamily="34" charset="0"/>
              <a:buChar char="•"/>
            </a:pPr>
            <a:r>
              <a:rPr lang="fr-FR" b="1" dirty="0">
                <a:latin typeface="+mj-lt"/>
              </a:rPr>
              <a:t>Sessions sociales : </a:t>
            </a:r>
            <a:r>
              <a:rPr lang="fr-FR" dirty="0">
                <a:latin typeface="+mj-lt"/>
              </a:rPr>
              <a:t>Nombre de visites sur votre site, blog en provenance de vos médias sociaux, ou d’autres médias sociaux.</a:t>
            </a:r>
          </a:p>
          <a:p>
            <a:pPr marL="285750" indent="-285750" algn="just">
              <a:lnSpc>
                <a:spcPct val="150000"/>
              </a:lnSpc>
              <a:buFont typeface="Arial" panose="020B0604020202020204" pitchFamily="34" charset="0"/>
              <a:buChar char="•"/>
            </a:pPr>
            <a:r>
              <a:rPr lang="fr-FR" b="1" dirty="0">
                <a:latin typeface="+mj-lt"/>
              </a:rPr>
              <a:t>Parts de voix : </a:t>
            </a:r>
            <a:r>
              <a:rPr lang="fr-FR" dirty="0">
                <a:latin typeface="+mj-lt"/>
              </a:rPr>
              <a:t>Marques et sujets les plus visibles vs marques concurrentes ou autres marques du groupe = X% de mentions de ma marques vs autres marques, % d’audience de mes marques vs autres marques (ou par produits, modèles).</a:t>
            </a:r>
            <a:endParaRPr lang="fr-FR" b="0" i="0" dirty="0">
              <a:effectLst/>
              <a:latin typeface="+mj-lt"/>
            </a:endParaRPr>
          </a:p>
        </p:txBody>
      </p:sp>
    </p:spTree>
    <p:extLst>
      <p:ext uri="{BB962C8B-B14F-4D97-AF65-F5344CB8AC3E}">
        <p14:creationId xmlns:p14="http://schemas.microsoft.com/office/powerpoint/2010/main" val="39532184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45619E0-046A-409B-8A1C-5011E7B7CE6A}"/>
              </a:ext>
            </a:extLst>
          </p:cNvPr>
          <p:cNvSpPr/>
          <p:nvPr/>
        </p:nvSpPr>
        <p:spPr>
          <a:xfrm>
            <a:off x="296214" y="513188"/>
            <a:ext cx="8551572" cy="5035353"/>
          </a:xfrm>
          <a:prstGeom prst="rect">
            <a:avLst/>
          </a:prstGeom>
        </p:spPr>
        <p:txBody>
          <a:bodyPr wrap="square">
            <a:spAutoFit/>
          </a:bodyPr>
          <a:lstStyle/>
          <a:p>
            <a:pPr algn="just">
              <a:lnSpc>
                <a:spcPct val="150000"/>
              </a:lnSpc>
            </a:pPr>
            <a:r>
              <a:rPr lang="fr-FR" b="1" dirty="0">
                <a:solidFill>
                  <a:srgbClr val="717070"/>
                </a:solidFill>
                <a:latin typeface="+mj-lt"/>
              </a:rPr>
              <a:t>2. Accroître les communautés social media et les audiences cibles</a:t>
            </a:r>
            <a:endParaRPr lang="fr-FR" dirty="0">
              <a:solidFill>
                <a:srgbClr val="717070"/>
              </a:solidFill>
              <a:latin typeface="+mj-lt"/>
            </a:endParaRPr>
          </a:p>
          <a:p>
            <a:pPr>
              <a:lnSpc>
                <a:spcPct val="150000"/>
              </a:lnSpc>
            </a:pPr>
            <a:r>
              <a:rPr lang="fr-FR" b="1" dirty="0">
                <a:latin typeface="+mj-lt"/>
              </a:rPr>
              <a:t>Les indicateurs que vous pouvez utiliser sont les suivants :</a:t>
            </a:r>
          </a:p>
          <a:p>
            <a:pPr marL="285750" indent="-285750">
              <a:lnSpc>
                <a:spcPct val="150000"/>
              </a:lnSpc>
              <a:buFont typeface="Arial" panose="020B0604020202020204" pitchFamily="34" charset="0"/>
              <a:buChar char="•"/>
            </a:pPr>
            <a:r>
              <a:rPr lang="fr-FR" b="1" dirty="0">
                <a:latin typeface="+mj-lt"/>
              </a:rPr>
              <a:t>Performance des communautés : </a:t>
            </a:r>
            <a:r>
              <a:rPr lang="fr-FR" dirty="0">
                <a:latin typeface="+mj-lt"/>
              </a:rPr>
              <a:t>Nombre de fans, followers, abonnés ventilés par canal social media</a:t>
            </a:r>
          </a:p>
          <a:p>
            <a:pPr marL="285750" indent="-285750">
              <a:lnSpc>
                <a:spcPct val="150000"/>
              </a:lnSpc>
              <a:buFont typeface="Arial" panose="020B0604020202020204" pitchFamily="34" charset="0"/>
              <a:buChar char="•"/>
            </a:pPr>
            <a:r>
              <a:rPr lang="fr-FR" b="1" dirty="0">
                <a:latin typeface="+mj-lt"/>
              </a:rPr>
              <a:t>Progression des communautés : </a:t>
            </a:r>
            <a:r>
              <a:rPr lang="fr-FR" dirty="0">
                <a:latin typeface="+mj-lt"/>
              </a:rPr>
              <a:t>Taux de croissance des abonnés et fans par canal social</a:t>
            </a:r>
          </a:p>
          <a:p>
            <a:pPr marL="285750" indent="-285750">
              <a:lnSpc>
                <a:spcPct val="150000"/>
              </a:lnSpc>
              <a:buFont typeface="Arial" panose="020B0604020202020204" pitchFamily="34" charset="0"/>
              <a:buChar char="•"/>
            </a:pPr>
            <a:r>
              <a:rPr lang="fr-FR" b="1" dirty="0">
                <a:latin typeface="+mj-lt"/>
              </a:rPr>
              <a:t>Part de voix des communautés : </a:t>
            </a:r>
            <a:r>
              <a:rPr lang="fr-FR" dirty="0">
                <a:latin typeface="+mj-lt"/>
              </a:rPr>
              <a:t>Nombre de fans et abonnés comparés à ceux de vos concurrents.</a:t>
            </a:r>
          </a:p>
          <a:p>
            <a:pPr marL="285750" indent="-285750">
              <a:lnSpc>
                <a:spcPct val="150000"/>
              </a:lnSpc>
              <a:buFont typeface="Arial" panose="020B0604020202020204" pitchFamily="34" charset="0"/>
              <a:buChar char="•"/>
            </a:pPr>
            <a:r>
              <a:rPr lang="fr-FR" b="1" dirty="0">
                <a:latin typeface="+mj-lt"/>
              </a:rPr>
              <a:t>Part de voix par canal : </a:t>
            </a:r>
            <a:r>
              <a:rPr lang="fr-FR" dirty="0">
                <a:latin typeface="+mj-lt"/>
              </a:rPr>
              <a:t>% des communautés pour chaque média social ramené au total de vos communautés.</a:t>
            </a:r>
          </a:p>
          <a:p>
            <a:pPr marL="285750" indent="-285750">
              <a:lnSpc>
                <a:spcPct val="150000"/>
              </a:lnSpc>
              <a:buFont typeface="Arial" panose="020B0604020202020204" pitchFamily="34" charset="0"/>
              <a:buChar char="•"/>
            </a:pPr>
            <a:r>
              <a:rPr lang="fr-FR" b="1" dirty="0">
                <a:latin typeface="+mj-lt"/>
              </a:rPr>
              <a:t>Visites sociales : </a:t>
            </a:r>
            <a:r>
              <a:rPr lang="fr-FR" dirty="0">
                <a:latin typeface="+mj-lt"/>
              </a:rPr>
              <a:t>Visiteurs en provenance de vos médias sociaux sur votre site web/blog.</a:t>
            </a:r>
            <a:endParaRPr lang="fr-FR" b="0" i="0" dirty="0">
              <a:effectLst/>
              <a:latin typeface="+mj-lt"/>
            </a:endParaRPr>
          </a:p>
        </p:txBody>
      </p:sp>
    </p:spTree>
    <p:extLst>
      <p:ext uri="{BB962C8B-B14F-4D97-AF65-F5344CB8AC3E}">
        <p14:creationId xmlns:p14="http://schemas.microsoft.com/office/powerpoint/2010/main" val="3056556711"/>
      </p:ext>
    </p:extLst>
  </p:cSld>
  <p:clrMapOvr>
    <a:masterClrMapping/>
  </p:clrMapOvr>
</p:sld>
</file>

<file path=ppt/theme/theme1.xml><?xml version="1.0" encoding="utf-8"?>
<a:theme xmlns:a="http://schemas.openxmlformats.org/drawingml/2006/main" name="2_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10857</TotalTime>
  <Words>7040</Words>
  <Application>Microsoft Office PowerPoint</Application>
  <PresentationFormat>Affichage à l'écran (4:3)</PresentationFormat>
  <Paragraphs>731</Paragraphs>
  <Slides>162</Slides>
  <Notes>1</Notes>
  <HiddenSlides>0</HiddenSlides>
  <MMClips>0</MMClips>
  <ScaleCrop>false</ScaleCrop>
  <HeadingPairs>
    <vt:vector size="4" baseType="variant">
      <vt:variant>
        <vt:lpstr>Thème</vt:lpstr>
      </vt:variant>
      <vt:variant>
        <vt:i4>1</vt:i4>
      </vt:variant>
      <vt:variant>
        <vt:lpstr>Titres des diapositives</vt:lpstr>
      </vt:variant>
      <vt:variant>
        <vt:i4>162</vt:i4>
      </vt:variant>
    </vt:vector>
  </HeadingPairs>
  <TitlesOfParts>
    <vt:vector size="163" baseType="lpstr">
      <vt:lpstr>2_Thème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groupe o2i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Diane diane</dc:creator>
  <cp:lastModifiedBy>RLDeveloppement</cp:lastModifiedBy>
  <cp:revision>494</cp:revision>
  <cp:lastPrinted>2016-02-10T16:11:29Z</cp:lastPrinted>
  <dcterms:created xsi:type="dcterms:W3CDTF">2015-06-15T12:28:43Z</dcterms:created>
  <dcterms:modified xsi:type="dcterms:W3CDTF">2022-04-09T15:36:48Z</dcterms:modified>
</cp:coreProperties>
</file>